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0" r:id="rId2"/>
    <p:sldId id="456" r:id="rId3"/>
    <p:sldId id="463" r:id="rId4"/>
    <p:sldId id="457" r:id="rId5"/>
    <p:sldId id="458" r:id="rId6"/>
    <p:sldId id="459" r:id="rId7"/>
    <p:sldId id="460" r:id="rId8"/>
    <p:sldId id="461" r:id="rId9"/>
    <p:sldId id="464" r:id="rId1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F2E1"/>
    <a:srgbClr val="2A4470"/>
    <a:srgbClr val="232D3D"/>
    <a:srgbClr val="00194C"/>
    <a:srgbClr val="9999FF"/>
    <a:srgbClr val="CC99FF"/>
    <a:srgbClr val="1A109C"/>
    <a:srgbClr val="8FAADC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34" autoAdjust="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564"/>
    </p:cViewPr>
  </p:sorterViewPr>
  <p:notesViewPr>
    <p:cSldViewPr snapToGrid="0">
      <p:cViewPr varScale="1">
        <p:scale>
          <a:sx n="80" d="100"/>
          <a:sy n="80" d="100"/>
        </p:scale>
        <p:origin x="40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245D0-01CD-4B12-983D-964B1C2E6C23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28967-FB44-433F-8247-308305C7D7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266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805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546732E3-53E6-4717-9B94-A6E7998A2CA3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4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627F6366-0551-4D17-819E-C7772D9865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82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F6366-0551-4D17-819E-C7772D98650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967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930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441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607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940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839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905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16A3-6350-494C-F238-CFD8A942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DDA6AA8-7AEC-99A9-6653-3C329D0D6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0563" y="1143000"/>
            <a:ext cx="5486400" cy="3087688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DBE566A-A9A8-E978-4269-C8338EE4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28881B9-C8DA-D0BD-6DB1-EF9A09177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78759-A36B-0749-837C-5E6C8189DD6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904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86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123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738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AE2BC4-951B-9E6F-FFA9-BEC44012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69501" y="6490911"/>
            <a:ext cx="331604" cy="365125"/>
          </a:xfrm>
          <a:prstGeom prst="rect">
            <a:avLst/>
          </a:prstGeom>
          <a:noFill/>
        </p:spPr>
        <p:txBody>
          <a:bodyPr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defRPr>
            </a:lvl1pPr>
          </a:lstStyle>
          <a:p>
            <a:fld id="{FD0A10F0-CFF0-0D40-9C8C-F20E3D47AC18}" type="slidenum">
              <a:rPr kumimoji="1" lang="ko-KR" altLang="en-US" smtClean="0"/>
              <a:pPr/>
              <a:t>‹#›</a:t>
            </a:fld>
            <a:endParaRPr kumimoji="1" lang="ko-KR" altLang="en-US" dirty="0"/>
          </a:p>
        </p:txBody>
      </p:sp>
      <p:sp>
        <p:nvSpPr>
          <p:cNvPr id="9" name="내용 개체 틀 856">
            <a:extLst>
              <a:ext uri="{FF2B5EF4-FFF2-40B4-BE49-F238E27FC236}">
                <a16:creationId xmlns:a16="http://schemas.microsoft.com/office/drawing/2014/main" id="{E1A7D292-544E-66A7-F9C7-396C03F0D53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8302" y="680586"/>
            <a:ext cx="11713998" cy="3328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solidFill>
                  <a:srgbClr val="2F486F"/>
                </a:solidFill>
                <a:latin typeface="+mn-ea"/>
                <a:ea typeface="+mn-ea"/>
              </a:defRPr>
            </a:lvl1pPr>
          </a:lstStyle>
          <a:p>
            <a:r>
              <a:rPr kumimoji="1" lang="en-US" altLang="ko-KR" dirty="0"/>
              <a:t>Headline -20pt</a:t>
            </a:r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04EFB48-A2B7-62CC-80DD-7E39386149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3681" y="6429527"/>
            <a:ext cx="595899" cy="262196"/>
          </a:xfrm>
          <a:prstGeom prst="rect">
            <a:avLst/>
          </a:prstGeom>
        </p:spPr>
      </p:pic>
      <p:sp>
        <p:nvSpPr>
          <p:cNvPr id="12" name="내용 개체 틀 856">
            <a:extLst>
              <a:ext uri="{FF2B5EF4-FFF2-40B4-BE49-F238E27FC236}">
                <a16:creationId xmlns:a16="http://schemas.microsoft.com/office/drawing/2014/main" id="{E0702460-EB11-24AD-FAE9-F66C60634BB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78302" y="126649"/>
            <a:ext cx="11713998" cy="2536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1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kumimoji="1" lang="en-US" altLang="ko-KR" dirty="0"/>
              <a:t>Headline -14pt</a:t>
            </a:r>
            <a:endParaRPr kumimoji="1"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05CF0C4-2B5F-08AC-6DC1-EC0F1AB5A315}"/>
              </a:ext>
            </a:extLst>
          </p:cNvPr>
          <p:cNvSpPr/>
          <p:nvPr userDrawn="1"/>
        </p:nvSpPr>
        <p:spPr>
          <a:xfrm>
            <a:off x="0" y="1966"/>
            <a:ext cx="12192000" cy="503001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100000">
                <a:schemeClr val="bg1"/>
              </a:gs>
              <a:gs pos="67000">
                <a:schemeClr val="accent5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401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6168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개체 틀 26">
            <a:extLst>
              <a:ext uri="{FF2B5EF4-FFF2-40B4-BE49-F238E27FC236}">
                <a16:creationId xmlns:a16="http://schemas.microsoft.com/office/drawing/2014/main" id="{9CB8EF28-E13B-574B-BAEA-E07BD8EF89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" b="6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84DC2898-D13A-D244-98C7-2406C1F60CD3}"/>
              </a:ext>
            </a:extLst>
          </p:cNvPr>
          <p:cNvSpPr/>
          <p:nvPr userDrawn="1"/>
        </p:nvSpPr>
        <p:spPr>
          <a:xfrm>
            <a:off x="0" y="3085187"/>
            <a:ext cx="12192000" cy="3772812"/>
          </a:xfrm>
          <a:prstGeom prst="rect">
            <a:avLst/>
          </a:prstGeom>
          <a:solidFill>
            <a:schemeClr val="bg2">
              <a:lumMod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463" dirty="0">
              <a:solidFill>
                <a:srgbClr val="FF8846"/>
              </a:solidFill>
              <a:latin typeface="+mn-lt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59202250-FB96-DF49-A850-2BAB80BC774A}"/>
              </a:ext>
            </a:extLst>
          </p:cNvPr>
          <p:cNvSpPr/>
          <p:nvPr userDrawn="1"/>
        </p:nvSpPr>
        <p:spPr>
          <a:xfrm>
            <a:off x="0" y="0"/>
            <a:ext cx="12192000" cy="3085190"/>
          </a:xfrm>
          <a:prstGeom prst="rect">
            <a:avLst/>
          </a:prstGeom>
          <a:solidFill>
            <a:srgbClr val="2E307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463" dirty="0">
              <a:solidFill>
                <a:srgbClr val="FF8846"/>
              </a:solidFill>
              <a:latin typeface="+mn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64628844-A5C8-4E42-B38F-792EBA8E1B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9864"/>
          <a:stretch/>
        </p:blipFill>
        <p:spPr>
          <a:xfrm>
            <a:off x="11417715" y="6473628"/>
            <a:ext cx="500070" cy="240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5FBF63-0668-204F-8163-6205E75DDE29}"/>
              </a:ext>
            </a:extLst>
          </p:cNvPr>
          <p:cNvSpPr txBox="1"/>
          <p:nvPr userDrawn="1"/>
        </p:nvSpPr>
        <p:spPr>
          <a:xfrm>
            <a:off x="3675234" y="2297045"/>
            <a:ext cx="4812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4000" b="1" kern="0" dirty="0">
                <a:solidFill>
                  <a:sysClr val="window" lastClr="FFFFFF"/>
                </a:solidFill>
                <a:latin typeface="맑은 고딕"/>
                <a:cs typeface="Calibri" panose="020F0502020204030204" pitchFamily="34" charset="0"/>
              </a:rPr>
              <a:t>THANK YOU</a:t>
            </a:r>
            <a:endParaRPr lang="ko-KR" altLang="en-US" sz="4000" b="1" kern="0" dirty="0">
              <a:solidFill>
                <a:sysClr val="window" lastClr="FFFFFF"/>
              </a:solidFill>
              <a:latin typeface="맑은 고딕"/>
              <a:cs typeface="Calibri" panose="020F0502020204030204" pitchFamily="34" charset="0"/>
            </a:endParaRPr>
          </a:p>
        </p:txBody>
      </p:sp>
      <p:cxnSp>
        <p:nvCxnSpPr>
          <p:cNvPr id="9" name="직선 연결선 8"/>
          <p:cNvCxnSpPr/>
          <p:nvPr userDrawn="1"/>
        </p:nvCxnSpPr>
        <p:spPr>
          <a:xfrm>
            <a:off x="4065608" y="3089131"/>
            <a:ext cx="3993004" cy="0"/>
          </a:xfrm>
          <a:prstGeom prst="line">
            <a:avLst/>
          </a:prstGeom>
          <a:noFill/>
          <a:ln w="19050" cap="flat" cmpd="sng" algn="ctr">
            <a:solidFill>
              <a:sysClr val="window" lastClr="FFFFFF"/>
            </a:solidFill>
            <a:prstDash val="solid"/>
          </a:ln>
          <a:effectLst/>
        </p:spPr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E90DFD55-B1A1-05FD-55B5-A308C68E5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16274" y="5927988"/>
            <a:ext cx="2463800" cy="8128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67" y="5874081"/>
            <a:ext cx="2743199" cy="119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62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40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46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959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9993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3117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829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320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59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F3C6-5242-43E6-87BE-6C536190AC29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2BBDD-86A4-42A0-94C9-1666D33651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54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8" r:id="rId12"/>
    <p:sldLayoutId id="2147483679" r:id="rId13"/>
  </p:sldLayoutIdLst>
  <p:timing>
    <p:tnLst>
      <p:par>
        <p:cTn id="1" dur="indefinite" restart="never" nodeType="tmRoot"/>
      </p:par>
    </p:tnLst>
  </p:timing>
  <p:txStyles>
    <p:titleStyle>
      <a:lvl1pPr algn="l" defTabSz="914411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1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한쪽 모서리는 잘리고 다른 쪽 모서리는 둥근 사각형 1">
            <a:extLst>
              <a:ext uri="{FF2B5EF4-FFF2-40B4-BE49-F238E27FC236}">
                <a16:creationId xmlns:a16="http://schemas.microsoft.com/office/drawing/2014/main" id="{FA9218BD-C6DB-F142-968C-E3B4A3E1748D}"/>
              </a:ext>
            </a:extLst>
          </p:cNvPr>
          <p:cNvSpPr/>
          <p:nvPr/>
        </p:nvSpPr>
        <p:spPr>
          <a:xfrm rot="10800000" flipH="1">
            <a:off x="0" y="0"/>
            <a:ext cx="12192000" cy="6862121"/>
          </a:xfrm>
          <a:prstGeom prst="snipRoundRect">
            <a:avLst>
              <a:gd name="adj1" fmla="val 0"/>
              <a:gd name="adj2" fmla="val 0"/>
            </a:avLst>
          </a:prstGeom>
          <a:solidFill>
            <a:srgbClr val="2E307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63" dirty="0">
                <a:solidFill>
                  <a:srgbClr val="F9E76C"/>
                </a:solidFill>
              </a:rPr>
              <a:t> </a:t>
            </a:r>
            <a:r>
              <a:rPr kumimoji="1" lang="en-US" altLang="ko-KR" sz="1463" dirty="0">
                <a:solidFill>
                  <a:srgbClr val="F9E76C"/>
                </a:solidFill>
              </a:rPr>
              <a:t> </a:t>
            </a:r>
            <a:endParaRPr kumimoji="1" lang="ko-KR" altLang="en-US" sz="1463" dirty="0">
              <a:solidFill>
                <a:srgbClr val="F9E76C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E97E325-2F6E-D542-AA5B-46150E003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2000" cy="51709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59EA83-506E-854B-BD83-64118B6D28E0}"/>
              </a:ext>
            </a:extLst>
          </p:cNvPr>
          <p:cNvSpPr txBox="1"/>
          <p:nvPr/>
        </p:nvSpPr>
        <p:spPr>
          <a:xfrm>
            <a:off x="512339" y="282760"/>
            <a:ext cx="84053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모바일신분증을 </a:t>
            </a:r>
            <a:r>
              <a:rPr lang="ko-KR" altLang="en-US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활용한</a:t>
            </a:r>
            <a:endParaRPr lang="en-US" altLang="ko-KR" sz="1200" b="1" dirty="0" smtClean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pperplate Gothic Bold" panose="020E07050202060204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2026 </a:t>
            </a:r>
            <a:r>
              <a:rPr lang="ko-KR" alt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블록체인</a:t>
            </a:r>
            <a:r>
              <a:rPr lang="ko-KR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en-US" altLang="ko-K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&amp; AI </a:t>
            </a:r>
            <a:r>
              <a:rPr lang="ko-KR" altLang="en-US" sz="20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해커톤</a:t>
            </a:r>
            <a:r>
              <a:rPr lang="ko-KR" alt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(</a:t>
            </a:r>
            <a:r>
              <a:rPr lang="ko-KR" altLang="en-US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제안서 양식</a:t>
            </a:r>
            <a:r>
              <a:rPr lang="en-US" altLang="ko-KR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)</a:t>
            </a:r>
            <a:endParaRPr lang="ko-KR" altLang="en-US" sz="20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2339" y="5831862"/>
            <a:ext cx="718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팀   명 </a:t>
            </a:r>
            <a:r>
              <a:rPr lang="en-US" altLang="ko-KR" b="1" dirty="0" smtClean="0">
                <a:solidFill>
                  <a:schemeClr val="bg1"/>
                </a:solidFill>
              </a:rPr>
              <a:t>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2339" y="2661619"/>
            <a:ext cx="86129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 smtClean="0">
                <a:solidFill>
                  <a:schemeClr val="bg1"/>
                </a:solidFill>
              </a:rPr>
              <a:t>프로젝트명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 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339" y="6244921"/>
            <a:ext cx="718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제출일 </a:t>
            </a:r>
            <a:r>
              <a:rPr lang="en-US" altLang="ko-KR" b="1" dirty="0" smtClean="0">
                <a:solidFill>
                  <a:schemeClr val="bg1"/>
                </a:solidFill>
              </a:rPr>
              <a:t>: 2026. 09. XX 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6980810" y="1673514"/>
            <a:ext cx="4972050" cy="5022528"/>
          </a:xfrm>
          <a:prstGeom prst="roundRect">
            <a:avLst>
              <a:gd name="adj" fmla="val 9204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1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1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 제안서 양식 목차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</a:p>
          <a:p>
            <a:pPr marL="171450" indent="-171450" algn="just">
              <a:buFont typeface="맑은 고딕" panose="020B0503020000020004" pitchFamily="50" charset="-127"/>
              <a:buChar char="※"/>
            </a:pPr>
            <a:endParaRPr lang="en-US" altLang="ko-KR" sz="5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표지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100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팀명과</a:t>
            </a:r>
            <a:r>
              <a:rPr lang="ko-KR" altLang="en-US" sz="110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제출일 작성必</a:t>
            </a:r>
            <a:endParaRPr lang="en-US" altLang="ko-KR" sz="1100" dirty="0" smtClean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요약서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 수정 불가</a:t>
            </a:r>
            <a:r>
              <a:rPr lang="en-US" altLang="ko-KR" sz="1100" i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100" i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최대 </a:t>
            </a:r>
            <a:r>
              <a:rPr lang="en-US" altLang="ko-KR" sz="1100" i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2p </a:t>
            </a:r>
            <a:r>
              <a:rPr lang="ko-KR" altLang="en-US" sz="1100" i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분량</a:t>
            </a:r>
            <a:r>
              <a:rPr lang="en-US" altLang="ko-KR" sz="1100" i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소개</a:t>
            </a:r>
            <a:r>
              <a:rPr lang="en-US" altLang="ko-KR" sz="1100" b="1" i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i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이력 등 자유롭게 작성</a:t>
            </a:r>
            <a:r>
              <a:rPr lang="en-US" altLang="ko-KR" sz="1100" b="1" i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100" b="1" i="1" u="sng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개인자격인</a:t>
            </a:r>
            <a:r>
              <a:rPr lang="ko-KR" altLang="en-US" sz="1100" b="1" i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경우 </a:t>
            </a:r>
            <a:r>
              <a:rPr lang="ko-KR" altLang="en-US" sz="1100" b="1" i="1" u="sng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개인소개</a:t>
            </a:r>
            <a:r>
              <a:rPr lang="en-US" altLang="ko-KR" sz="1100" b="1" i="1" u="sng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제안내용의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목적 및 필요성</a:t>
            </a:r>
            <a:endParaRPr lang="en-US" altLang="ko-KR" sz="11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제안내용의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상세 설명</a:t>
            </a:r>
            <a:endParaRPr lang="en-US" altLang="ko-KR" sz="11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제안내용의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차별성</a:t>
            </a:r>
            <a:endParaRPr lang="en-US" altLang="ko-KR" sz="11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 및 향후 계획</a:t>
            </a:r>
            <a:endParaRPr lang="en-US" altLang="ko-KR" sz="11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제안내용 관련 자료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en-US" altLang="ko-KR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캡처 이미지</a:t>
            </a:r>
            <a:r>
              <a:rPr lang="en-US" altLang="ko-KR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URL, QR </a:t>
            </a:r>
            <a:r>
              <a:rPr lang="ko-KR" altLang="en-US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코드</a:t>
            </a:r>
            <a:r>
              <a:rPr lang="en-US" altLang="ko-KR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시연 영상 등</a:t>
            </a:r>
            <a:r>
              <a:rPr lang="en-US" altLang="ko-KR" sz="1100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just"/>
            <a:endParaRPr lang="en-US" altLang="ko-KR" sz="11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just">
              <a:buFont typeface="맑은 고딕" panose="020B0503020000020004" pitchFamily="50" charset="-127"/>
              <a:buChar char="※"/>
            </a:pP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100" b="1" dirty="0">
                <a:solidFill>
                  <a:srgbClr val="C00000"/>
                </a:solidFill>
                <a:latin typeface="맑은 고딕" panose="020B0503020000020004" pitchFamily="50" charset="-127"/>
              </a:rPr>
              <a:t>공모 제안서 작성 유의사항</a:t>
            </a:r>
            <a:endParaRPr lang="en-US" altLang="ko-KR" sz="1100" b="1" dirty="0">
              <a:solidFill>
                <a:srgbClr val="C00000"/>
              </a:solidFill>
              <a:latin typeface="맑은 고딕" panose="020B0503020000020004" pitchFamily="50" charset="-127"/>
            </a:endParaRPr>
          </a:p>
          <a:p>
            <a:pPr marL="171450" indent="-171450" algn="just">
              <a:buFont typeface="맑은 고딕" panose="020B0503020000020004" pitchFamily="50" charset="-127"/>
              <a:buChar char="※"/>
            </a:pPr>
            <a:endParaRPr lang="en-US" altLang="ko-KR" sz="500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각 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Page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의 주제에 대하여 구체적으로 작성합니다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.</a:t>
            </a:r>
            <a:r>
              <a:rPr lang="en-US" altLang="ko-KR" sz="1100" i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100" i="1" dirty="0">
                <a:solidFill>
                  <a:srgbClr val="C00000"/>
                </a:solidFill>
                <a:latin typeface="맑은 고딕" panose="020B0503020000020004" pitchFamily="50" charset="-127"/>
              </a:rPr>
              <a:t>텍스트 나열 지양</a:t>
            </a:r>
            <a:r>
              <a:rPr lang="en-US" altLang="ko-KR" sz="1100" i="1" dirty="0">
                <a:solidFill>
                  <a:srgbClr val="C00000"/>
                </a:solidFill>
                <a:latin typeface="맑은 고딕" panose="020B0503020000020004" pitchFamily="50" charset="-127"/>
              </a:rPr>
              <a:t>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제시된 주제에 대해 누락 없이 작성합니다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ko-KR" altLang="en-US" sz="1100" b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총 </a:t>
            </a:r>
            <a:r>
              <a:rPr lang="en-US" altLang="ko-KR" sz="1100" b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15 </a:t>
            </a:r>
            <a:r>
              <a:rPr lang="ko-KR" altLang="en-US" sz="1100" b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페이지 이내</a:t>
            </a:r>
            <a:r>
              <a:rPr lang="en-US" altLang="ko-KR" sz="1100" i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100" i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요약서 및 표지 제외</a:t>
            </a:r>
            <a:r>
              <a:rPr lang="en-US" altLang="ko-KR" sz="1100" i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1100" b="1" dirty="0" smtClean="0">
                <a:solidFill>
                  <a:srgbClr val="C00000"/>
                </a:solidFill>
                <a:latin typeface="맑은 고딕" panose="020B0503020000020004" pitchFamily="50" charset="-127"/>
              </a:rPr>
              <a:t>로 작성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합니다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8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분 이내로 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Presentation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</a:rPr>
              <a:t>가능하도록 작성합니다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.</a:t>
            </a:r>
            <a:endParaRPr lang="en-US" altLang="ko-KR" sz="11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algn="just">
              <a:buFont typeface="+mj-lt"/>
              <a:buAutoNum type="arabicPeriod"/>
            </a:pPr>
            <a:endParaRPr lang="ko-KR" altLang="en-US" sz="1100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420665"/>
              </p:ext>
            </p:extLst>
          </p:nvPr>
        </p:nvGraphicFramePr>
        <p:xfrm>
          <a:off x="7421627" y="4693754"/>
          <a:ext cx="4090415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2331">
                  <a:extLst>
                    <a:ext uri="{9D8B030D-6E8A-4147-A177-3AD203B41FA5}">
                      <a16:colId xmlns:a16="http://schemas.microsoft.com/office/drawing/2014/main" val="1965651449"/>
                    </a:ext>
                  </a:extLst>
                </a:gridCol>
                <a:gridCol w="918084">
                  <a:extLst>
                    <a:ext uri="{9D8B030D-6E8A-4147-A177-3AD203B41FA5}">
                      <a16:colId xmlns:a16="http://schemas.microsoft.com/office/drawing/2014/main" val="3225394733"/>
                    </a:ext>
                  </a:extLst>
                </a:gridCol>
              </a:tblGrid>
              <a:tr h="2112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</a:rPr>
                        <a:t>결선 심사기준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</a:rPr>
                        <a:t>]</a:t>
                      </a:r>
                      <a:endParaRPr lang="ko-KR" alt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758078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심 사 항 목</a:t>
                      </a:r>
                      <a:endParaRPr lang="ko-KR" alt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배  점</a:t>
                      </a:r>
                      <a:endParaRPr lang="ko-KR" alt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174387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/>
                        <a:t>창   의   성</a:t>
                      </a:r>
                      <a:endParaRPr lang="ko-KR" altLang="en-US" sz="9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/>
                        <a:t>20</a:t>
                      </a:r>
                      <a:r>
                        <a:rPr lang="ko-KR" altLang="en-US" sz="900" dirty="0" smtClean="0"/>
                        <a:t>점</a:t>
                      </a:r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824996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/>
                        <a:t>실현 가능성</a:t>
                      </a:r>
                      <a:endParaRPr lang="ko-KR" altLang="en-US" sz="9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/>
                        <a:t>20</a:t>
                      </a:r>
                      <a:r>
                        <a:rPr lang="ko-KR" altLang="en-US" sz="900" dirty="0" smtClean="0"/>
                        <a:t>점</a:t>
                      </a:r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4673497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/>
                        <a:t>사   업   성</a:t>
                      </a:r>
                      <a:endParaRPr lang="ko-KR" altLang="en-US" sz="9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/>
                        <a:t>20</a:t>
                      </a:r>
                      <a:r>
                        <a:rPr lang="ko-KR" altLang="en-US" sz="900" dirty="0" smtClean="0"/>
                        <a:t>점</a:t>
                      </a:r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02205940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/>
                        <a:t>결과 완성도</a:t>
                      </a:r>
                      <a:endParaRPr lang="ko-KR" altLang="en-US" sz="9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/>
                        <a:t>20</a:t>
                      </a:r>
                      <a:r>
                        <a:rPr lang="ko-KR" altLang="en-US" sz="900" dirty="0" smtClean="0"/>
                        <a:t>점</a:t>
                      </a:r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468550"/>
                  </a:ext>
                </a:extLst>
              </a:tr>
              <a:tr h="211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/>
                        <a:t>협   업   도</a:t>
                      </a:r>
                      <a:endParaRPr lang="ko-KR" altLang="en-US" sz="9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/>
                        <a:t>20</a:t>
                      </a:r>
                      <a:r>
                        <a:rPr lang="ko-KR" altLang="en-US" sz="900" dirty="0" smtClean="0"/>
                        <a:t>점</a:t>
                      </a:r>
                      <a:endParaRPr lang="ko-KR" altLang="en-US" sz="9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841220"/>
                  </a:ext>
                </a:extLst>
              </a:tr>
              <a:tr h="2887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/>
                        <a:t>Open</a:t>
                      </a:r>
                      <a:r>
                        <a:rPr lang="en-US" altLang="ko-KR" sz="900" b="1" baseline="0" dirty="0" smtClean="0"/>
                        <a:t> DID </a:t>
                      </a:r>
                      <a:r>
                        <a:rPr lang="ko-KR" altLang="en-US" sz="900" b="1" baseline="0" dirty="0" smtClean="0"/>
                        <a:t>활용 또는 </a:t>
                      </a:r>
                      <a:r>
                        <a:rPr lang="en-US" altLang="ko-KR" sz="900" b="1" baseline="0" dirty="0" err="1" smtClean="0"/>
                        <a:t>OmniOne</a:t>
                      </a:r>
                      <a:r>
                        <a:rPr lang="en-US" altLang="ko-KR" sz="900" b="1" baseline="0" dirty="0" smtClean="0"/>
                        <a:t> Chain(BESU) </a:t>
                      </a:r>
                      <a:r>
                        <a:rPr lang="ko-KR" altLang="en-US" sz="900" b="1" baseline="0" dirty="0" smtClean="0"/>
                        <a:t>활용</a:t>
                      </a:r>
                      <a:endParaRPr lang="ko-KR" altLang="en-US" sz="900" b="1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smtClean="0"/>
                        <a:t>각 </a:t>
                      </a:r>
                      <a:r>
                        <a:rPr lang="en-US" altLang="ko-KR" sz="700" dirty="0" smtClean="0"/>
                        <a:t>5% </a:t>
                      </a:r>
                      <a:r>
                        <a:rPr lang="ko-KR" altLang="en-US" sz="700" dirty="0" smtClean="0"/>
                        <a:t>가점</a:t>
                      </a:r>
                      <a:endParaRPr lang="en-US" altLang="ko-KR" sz="700" dirty="0" smtClean="0"/>
                    </a:p>
                    <a:p>
                      <a:pPr algn="ctr" latinLnBrk="1"/>
                      <a:r>
                        <a:rPr lang="en-US" altLang="ko-KR" sz="700" dirty="0" smtClean="0"/>
                        <a:t>(</a:t>
                      </a:r>
                      <a:r>
                        <a:rPr lang="ko-KR" altLang="en-US" sz="700" dirty="0" smtClean="0"/>
                        <a:t>최대 </a:t>
                      </a:r>
                      <a:r>
                        <a:rPr lang="en-US" altLang="ko-KR" sz="700" dirty="0" smtClean="0"/>
                        <a:t>10%)</a:t>
                      </a:r>
                      <a:endParaRPr lang="ko-KR" altLang="en-US" sz="7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9667322"/>
                  </a:ext>
                </a:extLst>
              </a:tr>
            </a:tbl>
          </a:graphicData>
        </a:graphic>
      </p:graphicFrame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39" y="362768"/>
            <a:ext cx="2137614" cy="2666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949" y="104868"/>
            <a:ext cx="517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2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맑은 고딕" panose="020B0503020000020004" pitchFamily="50" charset="-127"/>
              <a:buChar char="◈"/>
            </a:pPr>
            <a:r>
              <a:rPr lang="ko-KR" altLang="en-US" sz="1801" dirty="0" smtClean="0"/>
              <a:t>제안 요약서</a:t>
            </a:r>
            <a:endParaRPr lang="x-none" altLang="en-US" sz="1801" dirty="0"/>
          </a:p>
        </p:txBody>
      </p:sp>
      <p:sp>
        <p:nvSpPr>
          <p:cNvPr id="6" name="TextBox 5"/>
          <p:cNvSpPr txBox="1"/>
          <p:nvPr/>
        </p:nvSpPr>
        <p:spPr>
          <a:xfrm>
            <a:off x="342900" y="561975"/>
            <a:ext cx="11306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맑은 고딕" panose="020B0503020000020004" pitchFamily="50" charset="-127"/>
              <a:buChar char="※"/>
            </a:pPr>
            <a:r>
              <a:rPr lang="ko-KR" altLang="en-US" sz="1100" b="1" dirty="0" smtClean="0">
                <a:solidFill>
                  <a:srgbClr val="C00000"/>
                </a:solidFill>
              </a:rPr>
              <a:t>표 수정 불가</a:t>
            </a:r>
            <a:r>
              <a:rPr lang="en-US" altLang="ko-KR" sz="1100" b="1" dirty="0" smtClean="0">
                <a:solidFill>
                  <a:srgbClr val="C00000"/>
                </a:solidFill>
              </a:rPr>
              <a:t> </a:t>
            </a:r>
            <a:r>
              <a:rPr lang="en-US" altLang="ko-KR" sz="1100" b="1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i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표식 </a:t>
            </a:r>
            <a:r>
              <a:rPr lang="ko-KR" altLang="en-US" sz="1100" b="1" i="1" dirty="0" smtClean="0">
                <a:solidFill>
                  <a:srgbClr val="0000FF"/>
                </a:solidFill>
              </a:rPr>
              <a:t>설명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은 작성 후 삭제 요망</a:t>
            </a:r>
            <a:r>
              <a:rPr lang="en-US" altLang="ko-KR" sz="1100" b="1" dirty="0" smtClean="0">
                <a:solidFill>
                  <a:srgbClr val="C00000"/>
                </a:solidFill>
              </a:rPr>
              <a:t> (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제안 </a:t>
            </a:r>
            <a:r>
              <a:rPr lang="ko-KR" altLang="en-US" sz="1100" b="1" dirty="0" err="1" smtClean="0">
                <a:solidFill>
                  <a:srgbClr val="C00000"/>
                </a:solidFill>
              </a:rPr>
              <a:t>요약서는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 최대 </a:t>
            </a:r>
            <a:r>
              <a:rPr lang="en-US" altLang="ko-KR" sz="1100" b="1" dirty="0">
                <a:solidFill>
                  <a:srgbClr val="C00000"/>
                </a:solidFill>
              </a:rPr>
              <a:t>2p </a:t>
            </a:r>
            <a:r>
              <a:rPr lang="ko-KR" altLang="en-US" sz="1100" b="1" dirty="0">
                <a:solidFill>
                  <a:srgbClr val="C00000"/>
                </a:solidFill>
              </a:rPr>
              <a:t>이내 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작성할 것</a:t>
            </a:r>
            <a:r>
              <a:rPr lang="en-US" altLang="ko-KR" sz="1100" b="1" dirty="0" smtClean="0">
                <a:solidFill>
                  <a:srgbClr val="C00000"/>
                </a:solidFill>
              </a:rPr>
              <a:t>)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 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522908"/>
              </p:ext>
            </p:extLst>
          </p:nvPr>
        </p:nvGraphicFramePr>
        <p:xfrm>
          <a:off x="293857" y="852287"/>
          <a:ext cx="11572794" cy="5634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0375">
                  <a:extLst>
                    <a:ext uri="{9D8B030D-6E8A-4147-A177-3AD203B41FA5}">
                      <a16:colId xmlns:a16="http://schemas.microsoft.com/office/drawing/2014/main" val="3719874892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317660577"/>
                    </a:ext>
                  </a:extLst>
                </a:gridCol>
                <a:gridCol w="1228726">
                  <a:extLst>
                    <a:ext uri="{9D8B030D-6E8A-4147-A177-3AD203B41FA5}">
                      <a16:colId xmlns:a16="http://schemas.microsoft.com/office/drawing/2014/main" val="4127399229"/>
                    </a:ext>
                  </a:extLst>
                </a:gridCol>
                <a:gridCol w="1228726">
                  <a:extLst>
                    <a:ext uri="{9D8B030D-6E8A-4147-A177-3AD203B41FA5}">
                      <a16:colId xmlns:a16="http://schemas.microsoft.com/office/drawing/2014/main" val="1986724686"/>
                    </a:ext>
                  </a:extLst>
                </a:gridCol>
                <a:gridCol w="413779">
                  <a:extLst>
                    <a:ext uri="{9D8B030D-6E8A-4147-A177-3AD203B41FA5}">
                      <a16:colId xmlns:a16="http://schemas.microsoft.com/office/drawing/2014/main" val="3096174205"/>
                    </a:ext>
                  </a:extLst>
                </a:gridCol>
                <a:gridCol w="710721">
                  <a:extLst>
                    <a:ext uri="{9D8B030D-6E8A-4147-A177-3AD203B41FA5}">
                      <a16:colId xmlns:a16="http://schemas.microsoft.com/office/drawing/2014/main" val="606850419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3551857274"/>
                    </a:ext>
                  </a:extLst>
                </a:gridCol>
                <a:gridCol w="608055">
                  <a:extLst>
                    <a:ext uri="{9D8B030D-6E8A-4147-A177-3AD203B41FA5}">
                      <a16:colId xmlns:a16="http://schemas.microsoft.com/office/drawing/2014/main" val="3397203766"/>
                    </a:ext>
                  </a:extLst>
                </a:gridCol>
                <a:gridCol w="620670">
                  <a:extLst>
                    <a:ext uri="{9D8B030D-6E8A-4147-A177-3AD203B41FA5}">
                      <a16:colId xmlns:a16="http://schemas.microsoft.com/office/drawing/2014/main" val="2909318470"/>
                    </a:ext>
                  </a:extLst>
                </a:gridCol>
                <a:gridCol w="814946">
                  <a:extLst>
                    <a:ext uri="{9D8B030D-6E8A-4147-A177-3AD203B41FA5}">
                      <a16:colId xmlns:a16="http://schemas.microsoft.com/office/drawing/2014/main" val="109413149"/>
                    </a:ext>
                  </a:extLst>
                </a:gridCol>
                <a:gridCol w="2871231">
                  <a:extLst>
                    <a:ext uri="{9D8B030D-6E8A-4147-A177-3AD203B41FA5}">
                      <a16:colId xmlns:a16="http://schemas.microsoft.com/office/drawing/2014/main" val="3496107915"/>
                    </a:ext>
                  </a:extLst>
                </a:gridCol>
              </a:tblGrid>
              <a:tr h="5560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+mn-ea"/>
                          <a:ea typeface="+mn-ea"/>
                        </a:rPr>
                        <a:t>참 가 구 분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lvl="0" algn="ju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Track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 : 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비즈니스 아이디어 공모</a:t>
                      </a:r>
                      <a:endParaRPr lang="en-US" altLang="ko-KR" sz="14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vl="0" algn="just" latinLnBrk="1"/>
                      <a:r>
                        <a:rPr lang="en-US" altLang="ko-KR" sz="1000" b="0" i="1" dirty="0" smtClean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※ </a:t>
                      </a:r>
                      <a:r>
                        <a:rPr lang="ko-KR" altLang="en-US" sz="1000" b="0" i="1" dirty="0" smtClean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해당사항 </a:t>
                      </a:r>
                      <a:r>
                        <a:rPr lang="ko-KR" altLang="en-US" sz="1000" b="0" i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체크박스 내 ▣ 표기</a:t>
                      </a:r>
                      <a:endParaRPr lang="en-US" altLang="ko-KR" sz="10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lvl="0" algn="ju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Track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2 : 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제안 아이디어를 고도화 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MVP 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모델 개발 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 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시연</a:t>
                      </a:r>
                      <a:endParaRPr lang="en-US" altLang="ko-KR" sz="14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vl="0" algn="just" latinLnBrk="1"/>
                      <a:r>
                        <a:rPr lang="en-US" altLang="ko-KR" sz="1000" b="0" i="1" dirty="0" smtClean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※ </a:t>
                      </a:r>
                      <a:r>
                        <a:rPr lang="ko-KR" altLang="en-US" sz="1000" b="0" i="1" dirty="0" smtClean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해당사항 </a:t>
                      </a:r>
                      <a:r>
                        <a:rPr lang="ko-KR" altLang="en-US" sz="1000" b="0" i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체크박스 내 ▣ 표기</a:t>
                      </a:r>
                      <a:endParaRPr lang="en-US" altLang="ko-KR" sz="10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just" latinLnBrk="1"/>
                      <a:endParaRPr lang="en-US" altLang="ko-KR" sz="10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863402"/>
                  </a:ext>
                </a:extLst>
              </a:tr>
              <a:tr h="37067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참 가 유 형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endParaRPr lang="en-US" altLang="ko-KR" sz="5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※ </a:t>
                      </a:r>
                      <a:r>
                        <a:rPr lang="ko-KR" altLang="en-US" sz="800" b="0" i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해당사항 </a:t>
                      </a:r>
                      <a:r>
                        <a:rPr lang="ko-KR" altLang="en-US" sz="800" b="0" i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체크박스 내 ▣ 표기</a:t>
                      </a:r>
                      <a:endParaRPr lang="en-US" altLang="ko-KR" sz="800" b="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◈ 개인</a:t>
                      </a:r>
                      <a:endParaRPr lang="en-US" altLang="ko-KR" sz="14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 일반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327175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◈ 팀</a:t>
                      </a:r>
                      <a:endParaRPr lang="en-US" altLang="ko-KR" sz="14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스타트업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□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일반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026183"/>
                  </a:ext>
                </a:extLst>
              </a:tr>
              <a:tr h="3706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팀         명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34155"/>
                  </a:ext>
                </a:extLst>
              </a:tr>
              <a:tr h="3706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프로젝트명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3096"/>
                  </a:ext>
                </a:extLst>
              </a:tr>
              <a:tr h="6301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아 이 디 어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개         요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 latinLnBrk="1"/>
                      <a:r>
                        <a:rPr lang="en-US" altLang="ko-KR" sz="1000" i="1" dirty="0" smtClean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000" i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자유롭게 기술</a:t>
                      </a:r>
                      <a:endParaRPr lang="ko-KR" altLang="en-US" sz="1000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593661"/>
                  </a:ext>
                </a:extLst>
              </a:tr>
              <a:tr h="37067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신   청   자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+mn-ea"/>
                          <a:ea typeface="+mn-ea"/>
                        </a:rPr>
                        <a:t>성      명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134467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+mn-ea"/>
                          <a:ea typeface="+mn-ea"/>
                        </a:rPr>
                        <a:t>생년월일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latin typeface="+mn-ea"/>
                          <a:ea typeface="+mn-ea"/>
                        </a:rPr>
                        <a:t>소      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10192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+mn-ea"/>
                          <a:ea typeface="+mn-ea"/>
                        </a:rPr>
                        <a:t>휴대전화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latin typeface="+mn-ea"/>
                          <a:ea typeface="+mn-ea"/>
                        </a:rPr>
                        <a:t>E - mail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953533"/>
                  </a:ext>
                </a:extLst>
              </a:tr>
              <a:tr h="370674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   성   원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      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생년월일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      속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휴대전화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1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 - mail</a:t>
                      </a:r>
                      <a:endParaRPr lang="ko-KR" altLang="en-US" sz="1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268372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018449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770524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41129"/>
                  </a:ext>
                </a:extLst>
              </a:tr>
              <a:tr h="3706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latinLnBrk="1"/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987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69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ko-KR" altLang="en-US" sz="1801" smtClean="0"/>
              <a:t>팀 소개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348466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 startAt="2"/>
            </a:pPr>
            <a:r>
              <a:rPr lang="ko-KR" altLang="en-US" sz="1801" dirty="0" err="1" smtClean="0"/>
              <a:t>제안내용의</a:t>
            </a:r>
            <a:r>
              <a:rPr lang="ko-KR" altLang="en-US" sz="1801" dirty="0" smtClean="0"/>
              <a:t> 목적 및 필요성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33355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 startAt="3"/>
            </a:pPr>
            <a:r>
              <a:rPr lang="ko-KR" altLang="en-US" sz="1801" dirty="0" err="1" smtClean="0"/>
              <a:t>제안내용의</a:t>
            </a:r>
            <a:r>
              <a:rPr lang="ko-KR" altLang="en-US" sz="1801" dirty="0" smtClean="0"/>
              <a:t> 상세 설명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32499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 startAt="4"/>
            </a:pPr>
            <a:r>
              <a:rPr lang="ko-KR" altLang="en-US" sz="1801" dirty="0" err="1" smtClean="0"/>
              <a:t>제안내용의</a:t>
            </a:r>
            <a:r>
              <a:rPr lang="ko-KR" altLang="en-US" sz="1801" dirty="0" smtClean="0"/>
              <a:t> 차별성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15690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 startAt="5"/>
            </a:pPr>
            <a:r>
              <a:rPr lang="ko-KR" altLang="en-US" sz="1801" dirty="0" smtClean="0"/>
              <a:t>기대효과 및 향후 계획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355128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7F28-B3E8-F644-4200-082BA0AB6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C1259860-F0D7-2696-89C7-C6D4C956C1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6707" y="9236"/>
            <a:ext cx="11553218" cy="48613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 startAt="6"/>
            </a:pPr>
            <a:r>
              <a:rPr lang="ko-KR" altLang="en-US" sz="1801" dirty="0" smtClean="0"/>
              <a:t>제안내용 관련 자료</a:t>
            </a:r>
            <a:endParaRPr lang="x-none" altLang="en-US" sz="1801" dirty="0"/>
          </a:p>
        </p:txBody>
      </p:sp>
    </p:spTree>
    <p:extLst>
      <p:ext uri="{BB962C8B-B14F-4D97-AF65-F5344CB8AC3E}">
        <p14:creationId xmlns:p14="http://schemas.microsoft.com/office/powerpoint/2010/main" val="237648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1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21417</TotalTime>
  <Words>324</Words>
  <Application>Microsoft Office PowerPoint</Application>
  <PresentationFormat>와이드스크린</PresentationFormat>
  <Paragraphs>88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Arial</vt:lpstr>
      <vt:lpstr>Calibri</vt:lpstr>
      <vt:lpstr>Copperplate Gothic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user;이기혁</dc:creator>
  <cp:lastModifiedBy>유호종</cp:lastModifiedBy>
  <cp:revision>1672</cp:revision>
  <cp:lastPrinted>2025-03-14T07:27:28Z</cp:lastPrinted>
  <dcterms:created xsi:type="dcterms:W3CDTF">2022-01-06T04:25:31Z</dcterms:created>
  <dcterms:modified xsi:type="dcterms:W3CDTF">2026-04-29T05:01:34Z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C:\Users\steve\Downloads\한국디지털인증협회 소개서_v0.75_20220613.pptx</vt:lpwstr>
  </property>
</Properties>
</file>