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0" r:id="rId2"/>
    <p:sldId id="456" r:id="rId3"/>
    <p:sldId id="457" r:id="rId4"/>
    <p:sldId id="458" r:id="rId5"/>
    <p:sldId id="459" r:id="rId6"/>
    <p:sldId id="460" r:id="rId7"/>
    <p:sldId id="461" r:id="rId8"/>
    <p:sldId id="462" r:id="rId9"/>
    <p:sldId id="463" r:id="rId10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DF2E1"/>
    <a:srgbClr val="2A4470"/>
    <a:srgbClr val="232D3D"/>
    <a:srgbClr val="00194C"/>
    <a:srgbClr val="9999FF"/>
    <a:srgbClr val="CC99FF"/>
    <a:srgbClr val="1A109C"/>
    <a:srgbClr val="8FAADC"/>
    <a:srgbClr val="B4C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034" autoAdjust="0"/>
  </p:normalViewPr>
  <p:slideViewPr>
    <p:cSldViewPr snapToGrid="0">
      <p:cViewPr varScale="1">
        <p:scale>
          <a:sx n="80" d="100"/>
          <a:sy n="80" d="100"/>
        </p:scale>
        <p:origin x="710" y="48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-564"/>
    </p:cViewPr>
  </p:sorterViewPr>
  <p:notesViewPr>
    <p:cSldViewPr snapToGrid="0">
      <p:cViewPr varScale="1">
        <p:scale>
          <a:sx n="80" d="100"/>
          <a:sy n="80" d="100"/>
        </p:scale>
        <p:origin x="401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6245D0-01CD-4B12-983D-964B1C2E6C23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28967-FB44-433F-8247-308305C7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9266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8056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2" y="1"/>
            <a:ext cx="2945660" cy="498056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r">
              <a:defRPr sz="1200"/>
            </a:lvl1pPr>
          </a:lstStyle>
          <a:p>
            <a:fld id="{546732E3-53E6-4717-9B94-A6E7998A2CA3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04" tIns="45752" rIns="91504" bIns="45752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504" tIns="45752" rIns="91504" bIns="45752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8054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2" y="9428584"/>
            <a:ext cx="2945660" cy="498054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r">
              <a:defRPr sz="1200"/>
            </a:lvl1pPr>
          </a:lstStyle>
          <a:p>
            <a:fld id="{627F6366-0551-4D17-819E-C7772D9865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2822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420688" y="1239838"/>
            <a:ext cx="5956300" cy="3351212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7F6366-0551-4D17-819E-C7772D98650D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9967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F16A3-6350-494C-F238-CFD8A942C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5DDA6AA8-7AEC-99A9-6653-3C329D0D60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90563" y="1143000"/>
            <a:ext cx="5486400" cy="3087688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DBE566A-A9A8-E978-4269-C8338EE416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ko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28881B9-C8DA-D0BD-6DB1-EF9A091774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A78759-A36B-0749-837C-5E6C8189DD6D}" type="slidenum">
              <a:rPr kumimoji="1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6930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F16A3-6350-494C-F238-CFD8A942C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5DDA6AA8-7AEC-99A9-6653-3C329D0D60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90563" y="1143000"/>
            <a:ext cx="5486400" cy="3087688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DBE566A-A9A8-E978-4269-C8338EE416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ko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28881B9-C8DA-D0BD-6DB1-EF9A091774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A78759-A36B-0749-837C-5E6C8189DD6D}" type="slidenum">
              <a:rPr kumimoji="1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96074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F16A3-6350-494C-F238-CFD8A942C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5DDA6AA8-7AEC-99A9-6653-3C329D0D60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90563" y="1143000"/>
            <a:ext cx="5486400" cy="3087688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DBE566A-A9A8-E978-4269-C8338EE416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ko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28881B9-C8DA-D0BD-6DB1-EF9A091774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A78759-A36B-0749-837C-5E6C8189DD6D}" type="slidenum">
              <a:rPr kumimoji="1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79406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F16A3-6350-494C-F238-CFD8A942C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5DDA6AA8-7AEC-99A9-6653-3C329D0D60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90563" y="1143000"/>
            <a:ext cx="5486400" cy="3087688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DBE566A-A9A8-E978-4269-C8338EE416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ko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28881B9-C8DA-D0BD-6DB1-EF9A091774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A78759-A36B-0749-837C-5E6C8189DD6D}" type="slidenum">
              <a:rPr kumimoji="1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3839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F16A3-6350-494C-F238-CFD8A942C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5DDA6AA8-7AEC-99A9-6653-3C329D0D60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90563" y="1143000"/>
            <a:ext cx="5486400" cy="3087688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DBE566A-A9A8-E978-4269-C8338EE416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ko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28881B9-C8DA-D0BD-6DB1-EF9A091774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A78759-A36B-0749-837C-5E6C8189DD6D}" type="slidenum">
              <a:rPr kumimoji="1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59052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F16A3-6350-494C-F238-CFD8A942C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5DDA6AA8-7AEC-99A9-6653-3C329D0D60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90563" y="1143000"/>
            <a:ext cx="5486400" cy="3087688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DBE566A-A9A8-E978-4269-C8338EE416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ko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28881B9-C8DA-D0BD-6DB1-EF9A091774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A78759-A36B-0749-837C-5E6C8189DD6D}" type="slidenum">
              <a:rPr kumimoji="1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69046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F16A3-6350-494C-F238-CFD8A942C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5DDA6AA8-7AEC-99A9-6653-3C329D0D60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90563" y="1143000"/>
            <a:ext cx="5486400" cy="3087688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DBE566A-A9A8-E978-4269-C8338EE416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ko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28881B9-C8DA-D0BD-6DB1-EF9A091774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A78759-A36B-0749-837C-5E6C8189DD6D}" type="slidenum">
              <a:rPr kumimoji="1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4000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1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F3C6-5242-43E6-87BE-6C536190AC29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2BBDD-86A4-42A0-94C9-1666D33651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38680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F3C6-5242-43E6-87BE-6C536190AC29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2BBDD-86A4-42A0-94C9-1666D33651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9123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F3C6-5242-43E6-87BE-6C536190AC29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2BBDD-86A4-42A0-94C9-1666D33651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2738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AE2BC4-951B-9E6F-FFA9-BEC440120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69501" y="6490911"/>
            <a:ext cx="331604" cy="365125"/>
          </a:xfrm>
          <a:prstGeom prst="rect">
            <a:avLst/>
          </a:prstGeom>
          <a:noFill/>
        </p:spPr>
        <p:txBody>
          <a:bodyPr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defRPr>
            </a:lvl1pPr>
          </a:lstStyle>
          <a:p>
            <a:fld id="{FD0A10F0-CFF0-0D40-9C8C-F20E3D47AC18}" type="slidenum">
              <a:rPr kumimoji="1" lang="ko-KR" altLang="en-US" smtClean="0"/>
              <a:pPr/>
              <a:t>‹#›</a:t>
            </a:fld>
            <a:endParaRPr kumimoji="1" lang="ko-KR" altLang="en-US" dirty="0"/>
          </a:p>
        </p:txBody>
      </p:sp>
      <p:sp>
        <p:nvSpPr>
          <p:cNvPr id="9" name="내용 개체 틀 856">
            <a:extLst>
              <a:ext uri="{FF2B5EF4-FFF2-40B4-BE49-F238E27FC236}">
                <a16:creationId xmlns:a16="http://schemas.microsoft.com/office/drawing/2014/main" id="{E1A7D292-544E-66A7-F9C7-396C03F0D53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8302" y="680586"/>
            <a:ext cx="11713998" cy="3328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i="0">
                <a:solidFill>
                  <a:srgbClr val="2F486F"/>
                </a:solidFill>
                <a:latin typeface="+mn-ea"/>
                <a:ea typeface="+mn-ea"/>
              </a:defRPr>
            </a:lvl1pPr>
          </a:lstStyle>
          <a:p>
            <a:r>
              <a:rPr kumimoji="1" lang="en-US" altLang="ko-KR" dirty="0"/>
              <a:t>Headline -20pt</a:t>
            </a:r>
            <a:endParaRPr kumimoji="1" lang="ko-KR" altLang="en-US" dirty="0"/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C04EFB48-A2B7-62CC-80DD-7E393861498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13681" y="6429527"/>
            <a:ext cx="595899" cy="262196"/>
          </a:xfrm>
          <a:prstGeom prst="rect">
            <a:avLst/>
          </a:prstGeom>
        </p:spPr>
      </p:pic>
      <p:sp>
        <p:nvSpPr>
          <p:cNvPr id="12" name="내용 개체 틀 856">
            <a:extLst>
              <a:ext uri="{FF2B5EF4-FFF2-40B4-BE49-F238E27FC236}">
                <a16:creationId xmlns:a16="http://schemas.microsoft.com/office/drawing/2014/main" id="{E0702460-EB11-24AD-FAE9-F66C60634BB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78302" y="126649"/>
            <a:ext cx="11713998" cy="2536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1" b="1" i="0">
                <a:solidFill>
                  <a:schemeClr val="bg1"/>
                </a:solidFill>
                <a:latin typeface="+mn-ea"/>
                <a:ea typeface="+mn-ea"/>
              </a:defRPr>
            </a:lvl1pPr>
          </a:lstStyle>
          <a:p>
            <a:r>
              <a:rPr kumimoji="1" lang="en-US" altLang="ko-KR" dirty="0"/>
              <a:t>Headline -14pt</a:t>
            </a:r>
            <a:endParaRPr kumimoji="1" lang="ko-KR" altLang="en-US" dirty="0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F05CF0C4-2B5F-08AC-6DC1-EC0F1AB5A315}"/>
              </a:ext>
            </a:extLst>
          </p:cNvPr>
          <p:cNvSpPr/>
          <p:nvPr userDrawn="1"/>
        </p:nvSpPr>
        <p:spPr>
          <a:xfrm>
            <a:off x="0" y="1966"/>
            <a:ext cx="12192000" cy="503001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100000">
                <a:schemeClr val="bg1"/>
              </a:gs>
              <a:gs pos="67000">
                <a:schemeClr val="accent5">
                  <a:lumMod val="7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401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861689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그림 개체 틀 26">
            <a:extLst>
              <a:ext uri="{FF2B5EF4-FFF2-40B4-BE49-F238E27FC236}">
                <a16:creationId xmlns:a16="http://schemas.microsoft.com/office/drawing/2014/main" id="{9CB8EF28-E13B-574B-BAEA-E07BD8EF89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5" b="61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5" name="직사각형 24">
            <a:extLst>
              <a:ext uri="{FF2B5EF4-FFF2-40B4-BE49-F238E27FC236}">
                <a16:creationId xmlns:a16="http://schemas.microsoft.com/office/drawing/2014/main" id="{84DC2898-D13A-D244-98C7-2406C1F60CD3}"/>
              </a:ext>
            </a:extLst>
          </p:cNvPr>
          <p:cNvSpPr/>
          <p:nvPr userDrawn="1"/>
        </p:nvSpPr>
        <p:spPr>
          <a:xfrm>
            <a:off x="0" y="3085187"/>
            <a:ext cx="12192000" cy="3772812"/>
          </a:xfrm>
          <a:prstGeom prst="rect">
            <a:avLst/>
          </a:prstGeom>
          <a:solidFill>
            <a:schemeClr val="bg2">
              <a:lumMod val="25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sz="1463" dirty="0">
              <a:solidFill>
                <a:srgbClr val="FF8846"/>
              </a:solidFill>
              <a:latin typeface="+mn-lt"/>
            </a:endParaRPr>
          </a:p>
        </p:txBody>
      </p:sp>
      <p:sp>
        <p:nvSpPr>
          <p:cNvPr id="66" name="직사각형 65">
            <a:extLst>
              <a:ext uri="{FF2B5EF4-FFF2-40B4-BE49-F238E27FC236}">
                <a16:creationId xmlns:a16="http://schemas.microsoft.com/office/drawing/2014/main" id="{59202250-FB96-DF49-A850-2BAB80BC774A}"/>
              </a:ext>
            </a:extLst>
          </p:cNvPr>
          <p:cNvSpPr/>
          <p:nvPr userDrawn="1"/>
        </p:nvSpPr>
        <p:spPr>
          <a:xfrm>
            <a:off x="0" y="0"/>
            <a:ext cx="12192000" cy="3085190"/>
          </a:xfrm>
          <a:prstGeom prst="rect">
            <a:avLst/>
          </a:prstGeom>
          <a:solidFill>
            <a:srgbClr val="2E307E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sz="1463" dirty="0">
              <a:solidFill>
                <a:srgbClr val="FF8846"/>
              </a:solidFill>
              <a:latin typeface="+mn-lt"/>
            </a:endParaRPr>
          </a:p>
        </p:txBody>
      </p:sp>
      <p:pic>
        <p:nvPicPr>
          <p:cNvPr id="11" name="그래픽 10">
            <a:extLst>
              <a:ext uri="{FF2B5EF4-FFF2-40B4-BE49-F238E27FC236}">
                <a16:creationId xmlns:a16="http://schemas.microsoft.com/office/drawing/2014/main" id="{64628844-A5C8-4E42-B38F-792EBA8E1B5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 b="19864"/>
          <a:stretch/>
        </p:blipFill>
        <p:spPr>
          <a:xfrm>
            <a:off x="11417715" y="6473628"/>
            <a:ext cx="500070" cy="24044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25FBF63-0668-204F-8163-6205E75DDE29}"/>
              </a:ext>
            </a:extLst>
          </p:cNvPr>
          <p:cNvSpPr txBox="1"/>
          <p:nvPr userDrawn="1"/>
        </p:nvSpPr>
        <p:spPr>
          <a:xfrm>
            <a:off x="3675234" y="2297045"/>
            <a:ext cx="48123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latinLnBrk="0">
              <a:defRPr/>
            </a:pPr>
            <a:r>
              <a:rPr lang="en-US" altLang="ko-KR" sz="4000" b="1" kern="0" dirty="0">
                <a:solidFill>
                  <a:sysClr val="window" lastClr="FFFFFF"/>
                </a:solidFill>
                <a:latin typeface="맑은 고딕"/>
                <a:cs typeface="Calibri" panose="020F0502020204030204" pitchFamily="34" charset="0"/>
              </a:rPr>
              <a:t>THANK YOU</a:t>
            </a:r>
            <a:endParaRPr lang="ko-KR" altLang="en-US" sz="4000" b="1" kern="0" dirty="0">
              <a:solidFill>
                <a:sysClr val="window" lastClr="FFFFFF"/>
              </a:solidFill>
              <a:latin typeface="맑은 고딕"/>
              <a:cs typeface="Calibri" panose="020F0502020204030204" pitchFamily="34" charset="0"/>
            </a:endParaRPr>
          </a:p>
        </p:txBody>
      </p:sp>
      <p:cxnSp>
        <p:nvCxnSpPr>
          <p:cNvPr id="9" name="직선 연결선 8"/>
          <p:cNvCxnSpPr/>
          <p:nvPr userDrawn="1"/>
        </p:nvCxnSpPr>
        <p:spPr>
          <a:xfrm>
            <a:off x="4065608" y="3089131"/>
            <a:ext cx="3993004" cy="0"/>
          </a:xfrm>
          <a:prstGeom prst="line">
            <a:avLst/>
          </a:prstGeom>
          <a:noFill/>
          <a:ln w="19050" cap="flat" cmpd="sng" algn="ctr">
            <a:solidFill>
              <a:sysClr val="window" lastClr="FFFFFF"/>
            </a:solidFill>
            <a:prstDash val="solid"/>
          </a:ln>
          <a:effectLst/>
        </p:spPr>
      </p:cxnSp>
      <p:pic>
        <p:nvPicPr>
          <p:cNvPr id="19" name="그림 18">
            <a:extLst>
              <a:ext uri="{FF2B5EF4-FFF2-40B4-BE49-F238E27FC236}">
                <a16:creationId xmlns:a16="http://schemas.microsoft.com/office/drawing/2014/main" id="{E90DFD55-B1A1-05FD-55B5-A308C68E5CA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116274" y="5927988"/>
            <a:ext cx="2463800" cy="812800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0367" y="5874081"/>
            <a:ext cx="2743199" cy="1199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202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F3C6-5242-43E6-87BE-6C536190AC29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2BBDD-86A4-42A0-94C9-1666D33651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400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F3C6-5242-43E6-87BE-6C536190AC29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2BBDD-86A4-42A0-94C9-1666D33651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7468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F3C6-5242-43E6-87BE-6C536190AC29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2BBDD-86A4-42A0-94C9-1666D33651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2959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4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2" y="1681164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F3C6-5242-43E6-87BE-6C536190AC29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2BBDD-86A4-42A0-94C9-1666D33651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9993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F3C6-5242-43E6-87BE-6C536190AC29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2BBDD-86A4-42A0-94C9-1666D33651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3117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F3C6-5242-43E6-87BE-6C536190AC29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2BBDD-86A4-42A0-94C9-1666D33651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4829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F3C6-5242-43E6-87BE-6C536190AC29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2BBDD-86A4-42A0-94C9-1666D33651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3205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F3C6-5242-43E6-87BE-6C536190AC29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2BBDD-86A4-42A0-94C9-1666D33651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1590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2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7F3C6-5242-43E6-87BE-6C536190AC29}" type="datetimeFigureOut">
              <a:rPr lang="ko-KR" altLang="en-US" smtClean="0"/>
              <a:t>2026-04-29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2BBDD-86A4-42A0-94C9-1666D33651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0541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8" r:id="rId12"/>
    <p:sldLayoutId id="2147483679" r:id="rId13"/>
  </p:sldLayoutIdLst>
  <p:timing>
    <p:tnLst>
      <p:par>
        <p:cTn id="1" dur="indefinite" restart="never" nodeType="tmRoot"/>
      </p:par>
    </p:tnLst>
  </p:timing>
  <p:txStyles>
    <p:titleStyle>
      <a:lvl1pPr algn="l" defTabSz="914411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4" indent="-228604" algn="l" defTabSz="914411" rtl="0" eaLnBrk="1" latinLnBrk="1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9" indent="-228604" algn="l" defTabSz="914411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5" indent="-228604" algn="l" defTabSz="914411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1" indent="-228604" algn="l" defTabSz="914411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7" indent="-228604" algn="l" defTabSz="914411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11" rtl="0" eaLnBrk="1" latinLnBrk="1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1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1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1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1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1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1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1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1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한쪽 모서리는 잘리고 다른 쪽 모서리는 둥근 사각형 1">
            <a:extLst>
              <a:ext uri="{FF2B5EF4-FFF2-40B4-BE49-F238E27FC236}">
                <a16:creationId xmlns:a16="http://schemas.microsoft.com/office/drawing/2014/main" id="{FA9218BD-C6DB-F142-968C-E3B4A3E1748D}"/>
              </a:ext>
            </a:extLst>
          </p:cNvPr>
          <p:cNvSpPr/>
          <p:nvPr/>
        </p:nvSpPr>
        <p:spPr>
          <a:xfrm rot="10800000" flipH="1">
            <a:off x="0" y="0"/>
            <a:ext cx="12192000" cy="6862121"/>
          </a:xfrm>
          <a:prstGeom prst="snipRoundRect">
            <a:avLst>
              <a:gd name="adj1" fmla="val 0"/>
              <a:gd name="adj2" fmla="val 0"/>
            </a:avLst>
          </a:prstGeom>
          <a:solidFill>
            <a:srgbClr val="2E307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ko-KR" altLang="en-US" sz="1463" dirty="0">
                <a:solidFill>
                  <a:srgbClr val="F9E76C"/>
                </a:solidFill>
              </a:rPr>
              <a:t> </a:t>
            </a:r>
            <a:r>
              <a:rPr kumimoji="1" lang="en-US" altLang="ko-KR" sz="1463" dirty="0">
                <a:solidFill>
                  <a:srgbClr val="F9E76C"/>
                </a:solidFill>
              </a:rPr>
              <a:t> </a:t>
            </a:r>
            <a:endParaRPr kumimoji="1" lang="ko-KR" altLang="en-US" sz="1463" dirty="0">
              <a:solidFill>
                <a:srgbClr val="F9E76C"/>
              </a:solidFill>
            </a:endParaRP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6E97E325-2F6E-D542-AA5B-46150E003C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"/>
            <a:ext cx="12192000" cy="517093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959EA83-506E-854B-BD83-64118B6D28E0}"/>
              </a:ext>
            </a:extLst>
          </p:cNvPr>
          <p:cNvSpPr txBox="1"/>
          <p:nvPr/>
        </p:nvSpPr>
        <p:spPr>
          <a:xfrm>
            <a:off x="512339" y="282760"/>
            <a:ext cx="84053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모바일신분증을 </a:t>
            </a:r>
            <a:r>
              <a:rPr lang="ko-KR" altLang="en-US" sz="12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활용한</a:t>
            </a:r>
            <a:endParaRPr lang="en-US" altLang="ko-KR" sz="1200" b="1" dirty="0" smtClean="0"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2026 </a:t>
            </a:r>
            <a:r>
              <a:rPr lang="ko-KR" altLang="en-US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블록체인</a:t>
            </a:r>
            <a:r>
              <a:rPr lang="ko-KR" alt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</a:t>
            </a:r>
            <a:r>
              <a:rPr lang="en-US" altLang="ko-K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&amp; AI </a:t>
            </a:r>
            <a:r>
              <a:rPr lang="ko-KR" altLang="en-US" sz="2000" b="1" dirty="0" err="1" smtClean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해커톤</a:t>
            </a:r>
            <a:r>
              <a:rPr lang="ko-KR" altLang="en-US" sz="20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</a:t>
            </a:r>
            <a:r>
              <a:rPr lang="en-US" altLang="ko-KR" sz="14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(</a:t>
            </a:r>
            <a:r>
              <a:rPr lang="ko-KR" altLang="en-US" sz="14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제안서 양식</a:t>
            </a:r>
            <a:r>
              <a:rPr lang="en-US" altLang="ko-KR" sz="14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)</a:t>
            </a:r>
            <a:endParaRPr lang="ko-KR" altLang="en-US" sz="2000" b="1" dirty="0"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2339" y="5831862"/>
            <a:ext cx="7185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schemeClr val="bg1"/>
                </a:solidFill>
              </a:rPr>
              <a:t>팀   명 </a:t>
            </a:r>
            <a:r>
              <a:rPr lang="en-US" altLang="ko-KR" b="1" dirty="0" smtClean="0">
                <a:solidFill>
                  <a:schemeClr val="bg1"/>
                </a:solidFill>
              </a:rPr>
              <a:t>: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2339" y="2661619"/>
            <a:ext cx="86129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 err="1" smtClean="0">
                <a:solidFill>
                  <a:schemeClr val="bg1"/>
                </a:solidFill>
              </a:rPr>
              <a:t>프로젝트명</a:t>
            </a:r>
            <a:r>
              <a:rPr lang="ko-KR" altLang="en-US" sz="4400" b="1" dirty="0" smtClean="0">
                <a:solidFill>
                  <a:schemeClr val="bg1"/>
                </a:solidFill>
              </a:rPr>
              <a:t> </a:t>
            </a:r>
            <a:r>
              <a:rPr lang="en-US" altLang="ko-KR" sz="4400" b="1" dirty="0" smtClean="0">
                <a:solidFill>
                  <a:schemeClr val="bg1"/>
                </a:solidFill>
              </a:rPr>
              <a:t>: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2339" y="6244921"/>
            <a:ext cx="7185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schemeClr val="bg1"/>
                </a:solidFill>
              </a:rPr>
              <a:t>제출일 </a:t>
            </a:r>
            <a:r>
              <a:rPr lang="en-US" altLang="ko-KR" b="1" dirty="0" smtClean="0">
                <a:solidFill>
                  <a:schemeClr val="bg1"/>
                </a:solidFill>
              </a:rPr>
              <a:t>: 2026. 05. XX </a:t>
            </a:r>
          </a:p>
        </p:txBody>
      </p:sp>
      <p:sp>
        <p:nvSpPr>
          <p:cNvPr id="9" name="모서리가 둥근 직사각형 8"/>
          <p:cNvSpPr/>
          <p:nvPr/>
        </p:nvSpPr>
        <p:spPr>
          <a:xfrm>
            <a:off x="6980810" y="1673514"/>
            <a:ext cx="4972050" cy="5022528"/>
          </a:xfrm>
          <a:prstGeom prst="roundRect">
            <a:avLst>
              <a:gd name="adj" fmla="val 9204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110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공모 제안서 양식 목차</a:t>
            </a:r>
            <a:r>
              <a:rPr lang="en-US" altLang="ko-KR" sz="110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marL="171450" indent="-171450" algn="just">
              <a:buFont typeface="맑은 고딕" panose="020B0503020000020004" pitchFamily="50" charset="-127"/>
              <a:buChar char="※"/>
            </a:pPr>
            <a:endParaRPr lang="en-US" altLang="ko-KR" sz="500" dirty="0" smtClean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28600" indent="-228600" algn="just">
              <a:buFont typeface="+mj-lt"/>
              <a:buAutoNum type="arabicPeriod"/>
            </a:pPr>
            <a:r>
              <a:rPr lang="ko-KR" altLang="en-US" sz="110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표지</a:t>
            </a:r>
            <a:r>
              <a:rPr lang="en-US" altLang="ko-KR" sz="110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100" dirty="0" err="1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팀명과</a:t>
            </a:r>
            <a:r>
              <a:rPr lang="ko-KR" altLang="en-US" sz="1100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제출일 작성必</a:t>
            </a:r>
            <a:endParaRPr lang="en-US" altLang="ko-KR" sz="1100" dirty="0" smtClean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28600" indent="-228600" algn="just">
              <a:buFont typeface="+mj-lt"/>
              <a:buAutoNum type="arabicPeriod"/>
            </a:pPr>
            <a:r>
              <a:rPr lang="ko-KR" altLang="en-US" sz="110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요약서</a:t>
            </a:r>
            <a:r>
              <a:rPr lang="en-US" altLang="ko-KR" sz="110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100" b="1" u="sng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표 수정 불가</a:t>
            </a:r>
            <a:r>
              <a:rPr lang="en-US" altLang="ko-KR" sz="1100" i="1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 i="1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최대 </a:t>
            </a:r>
            <a:r>
              <a:rPr lang="en-US" altLang="ko-KR" sz="1100" i="1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2p </a:t>
            </a:r>
            <a:r>
              <a:rPr lang="ko-KR" altLang="en-US" sz="1100" i="1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분량</a:t>
            </a:r>
            <a:r>
              <a:rPr lang="en-US" altLang="ko-KR" sz="1100" i="1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)</a:t>
            </a:r>
            <a:endParaRPr lang="en-US" altLang="ko-KR" sz="1100" b="1" i="1" u="sng" dirty="0" smtClean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28600" indent="-228600" algn="just">
              <a:buFont typeface="+mj-lt"/>
              <a:buAutoNum type="arabicPeriod"/>
            </a:pPr>
            <a:r>
              <a:rPr lang="ko-KR" altLang="en-US" sz="1100" dirty="0" err="1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제안내용의</a:t>
            </a:r>
            <a:r>
              <a:rPr lang="ko-KR" altLang="en-US" sz="110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목적 및 필요성</a:t>
            </a:r>
            <a:endParaRPr lang="en-US" altLang="ko-KR" sz="11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28600" indent="-228600" algn="just">
              <a:buFont typeface="+mj-lt"/>
              <a:buAutoNum type="arabicPeriod"/>
            </a:pPr>
            <a:r>
              <a:rPr lang="ko-KR" altLang="en-US" sz="1100" dirty="0" err="1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제안내용의</a:t>
            </a:r>
            <a:r>
              <a:rPr lang="ko-KR" altLang="en-US" sz="110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상세 설명</a:t>
            </a:r>
            <a:endParaRPr lang="en-US" altLang="ko-KR" sz="1100" dirty="0" smtClean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28600" indent="-228600" algn="just">
              <a:buFont typeface="+mj-lt"/>
              <a:buAutoNum type="arabicPeriod"/>
            </a:pPr>
            <a:r>
              <a:rPr lang="ko-KR" altLang="en-US" sz="1100" dirty="0" err="1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제안내용의</a:t>
            </a:r>
            <a:r>
              <a:rPr lang="ko-KR" altLang="en-US" sz="110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차별성</a:t>
            </a:r>
            <a:endParaRPr lang="en-US" altLang="ko-KR" sz="1100" dirty="0" smtClean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28600" indent="-228600" algn="just">
              <a:buFont typeface="+mj-lt"/>
              <a:buAutoNum type="arabicPeriod"/>
            </a:pPr>
            <a:r>
              <a:rPr lang="ko-KR" altLang="en-US" sz="110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기대효과</a:t>
            </a:r>
            <a:endParaRPr lang="en-US" altLang="ko-KR" sz="1100" dirty="0" smtClean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28600" indent="-228600" algn="just">
              <a:buFont typeface="+mj-lt"/>
              <a:buAutoNum type="arabicPeriod"/>
            </a:pPr>
            <a:r>
              <a:rPr lang="ko-KR" altLang="en-US" sz="110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제안내용 관련 자료</a:t>
            </a:r>
            <a:r>
              <a:rPr lang="en-US" altLang="ko-KR" sz="11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</a:t>
            </a:r>
            <a:r>
              <a:rPr lang="en-US" altLang="ko-KR" sz="1100" i="1" dirty="0" smtClean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100" i="1" dirty="0" smtClean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캡처 이미지</a:t>
            </a:r>
            <a:r>
              <a:rPr lang="en-US" altLang="ko-KR" sz="1100" i="1" dirty="0" smtClean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URL, QR </a:t>
            </a:r>
            <a:r>
              <a:rPr lang="ko-KR" altLang="en-US" sz="1100" i="1" dirty="0" smtClean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코드 등</a:t>
            </a:r>
            <a:r>
              <a:rPr lang="en-US" altLang="ko-KR" sz="1100" i="1" dirty="0" smtClean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1100" i="1" dirty="0" smtClean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있을 경우 첨부</a:t>
            </a:r>
            <a:endParaRPr lang="en-US" altLang="ko-KR" sz="1100" i="1" dirty="0" smtClean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28600" indent="-228600" algn="just">
              <a:buFont typeface="+mj-lt"/>
              <a:buAutoNum type="arabicPeriod"/>
            </a:pPr>
            <a:r>
              <a:rPr lang="ko-KR" altLang="en-US" sz="110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기타</a:t>
            </a:r>
            <a:r>
              <a:rPr lang="en-US" altLang="ko-KR" sz="110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100" i="1" dirty="0" smtClean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제안내용에 대한 기타 </a:t>
            </a:r>
            <a:r>
              <a:rPr lang="ko-KR" altLang="en-US" sz="1100" i="1" dirty="0" err="1" smtClean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추가내용이</a:t>
            </a:r>
            <a:r>
              <a:rPr lang="ko-KR" altLang="en-US" sz="1100" i="1" dirty="0" smtClean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있을 경우 작성</a:t>
            </a:r>
            <a:endParaRPr lang="en-US" altLang="ko-KR" sz="1100" i="1" dirty="0" smtClean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just"/>
            <a:endParaRPr lang="en-US" altLang="ko-KR" sz="1100" dirty="0" smtClean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171450" indent="-171450" algn="just">
              <a:buFont typeface="맑은 고딕" panose="020B0503020000020004" pitchFamily="50" charset="-127"/>
              <a:buChar char="※"/>
            </a:pPr>
            <a:r>
              <a:rPr lang="ko-KR" altLang="en-US" sz="1100" dirty="0">
                <a:solidFill>
                  <a:schemeClr val="tx1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1100" b="1" dirty="0">
                <a:solidFill>
                  <a:srgbClr val="C00000"/>
                </a:solidFill>
                <a:latin typeface="맑은 고딕" panose="020B0503020000020004" pitchFamily="50" charset="-127"/>
              </a:rPr>
              <a:t>공모 제안서 작성 유의사항</a:t>
            </a:r>
            <a:endParaRPr lang="en-US" altLang="ko-KR" sz="1100" b="1" dirty="0">
              <a:solidFill>
                <a:srgbClr val="C00000"/>
              </a:solidFill>
              <a:latin typeface="맑은 고딕" panose="020B0503020000020004" pitchFamily="50" charset="-127"/>
            </a:endParaRPr>
          </a:p>
          <a:p>
            <a:pPr marL="171450" indent="-171450" algn="just">
              <a:buFont typeface="맑은 고딕" panose="020B0503020000020004" pitchFamily="50" charset="-127"/>
              <a:buChar char="※"/>
            </a:pPr>
            <a:endParaRPr lang="en-US" altLang="ko-KR" sz="500" dirty="0">
              <a:solidFill>
                <a:schemeClr val="tx1"/>
              </a:solidFill>
              <a:latin typeface="맑은 고딕" panose="020B0503020000020004" pitchFamily="50" charset="-127"/>
            </a:endParaRPr>
          </a:p>
          <a:p>
            <a:pPr marL="228600" indent="-228600" algn="just">
              <a:buFont typeface="+mj-lt"/>
              <a:buAutoNum type="arabicPeriod"/>
            </a:pPr>
            <a:r>
              <a:rPr lang="ko-KR" altLang="en-US" sz="11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각 </a:t>
            </a:r>
            <a:r>
              <a:rPr lang="en-US" altLang="ko-KR" sz="1100" dirty="0">
                <a:solidFill>
                  <a:schemeClr val="tx1"/>
                </a:solidFill>
                <a:latin typeface="맑은 고딕" panose="020B0503020000020004" pitchFamily="50" charset="-127"/>
              </a:rPr>
              <a:t>Page</a:t>
            </a:r>
            <a:r>
              <a:rPr lang="ko-KR" altLang="en-US" sz="1100" dirty="0">
                <a:solidFill>
                  <a:schemeClr val="tx1"/>
                </a:solidFill>
                <a:latin typeface="맑은 고딕" panose="020B0503020000020004" pitchFamily="50" charset="-127"/>
              </a:rPr>
              <a:t>의 주제에 대하여 구체적으로 작성합니다</a:t>
            </a:r>
            <a:r>
              <a:rPr lang="en-US" altLang="ko-KR" sz="11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.</a:t>
            </a:r>
            <a:r>
              <a:rPr lang="en-US" altLang="ko-KR" sz="1100" i="1" dirty="0" smtClean="0">
                <a:solidFill>
                  <a:srgbClr val="C0000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 i="1" dirty="0">
                <a:solidFill>
                  <a:srgbClr val="C00000"/>
                </a:solidFill>
                <a:latin typeface="맑은 고딕" panose="020B0503020000020004" pitchFamily="50" charset="-127"/>
              </a:rPr>
              <a:t>텍스트 나열 지양</a:t>
            </a:r>
            <a:r>
              <a:rPr lang="en-US" altLang="ko-KR" sz="1100" i="1" dirty="0">
                <a:solidFill>
                  <a:srgbClr val="C00000"/>
                </a:solidFill>
                <a:latin typeface="맑은 고딕" panose="020B0503020000020004" pitchFamily="50" charset="-127"/>
              </a:rPr>
              <a:t>)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ko-KR" altLang="en-US" sz="1100" dirty="0">
                <a:solidFill>
                  <a:schemeClr val="tx1"/>
                </a:solidFill>
                <a:latin typeface="맑은 고딕" panose="020B0503020000020004" pitchFamily="50" charset="-127"/>
              </a:rPr>
              <a:t>제시된 주제에 대해 누락 없이 작성합니다</a:t>
            </a:r>
            <a:r>
              <a:rPr lang="en-US" altLang="ko-KR" sz="1100" dirty="0">
                <a:solidFill>
                  <a:schemeClr val="tx1"/>
                </a:solidFill>
                <a:latin typeface="맑은 고딕" panose="020B0503020000020004" pitchFamily="50" charset="-127"/>
              </a:rPr>
              <a:t>.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ko-KR" altLang="en-US" sz="1100" b="1" u="sng" dirty="0">
                <a:solidFill>
                  <a:srgbClr val="C00000"/>
                </a:solidFill>
                <a:latin typeface="맑은 고딕" panose="020B0503020000020004" pitchFamily="50" charset="-127"/>
              </a:rPr>
              <a:t>총 </a:t>
            </a:r>
            <a:r>
              <a:rPr lang="en-US" altLang="ko-KR" sz="1100" b="1" u="sng" dirty="0">
                <a:solidFill>
                  <a:srgbClr val="C00000"/>
                </a:solidFill>
                <a:latin typeface="맑은 고딕" panose="020B0503020000020004" pitchFamily="50" charset="-127"/>
              </a:rPr>
              <a:t>10 </a:t>
            </a:r>
            <a:r>
              <a:rPr lang="ko-KR" altLang="en-US" sz="1100" b="1" u="sng" dirty="0">
                <a:solidFill>
                  <a:srgbClr val="C00000"/>
                </a:solidFill>
                <a:latin typeface="맑은 고딕" panose="020B0503020000020004" pitchFamily="50" charset="-127"/>
              </a:rPr>
              <a:t>페이지 </a:t>
            </a:r>
            <a:r>
              <a:rPr lang="ko-KR" altLang="en-US" sz="1100" b="1" u="sng" dirty="0" smtClean="0">
                <a:solidFill>
                  <a:srgbClr val="C00000"/>
                </a:solidFill>
                <a:latin typeface="맑은 고딕" panose="020B0503020000020004" pitchFamily="50" charset="-127"/>
              </a:rPr>
              <a:t>이내</a:t>
            </a:r>
            <a:r>
              <a:rPr lang="en-US" altLang="ko-KR" sz="1100" i="1" u="sng" dirty="0" smtClean="0">
                <a:solidFill>
                  <a:srgbClr val="C0000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 i="1" u="sng" dirty="0" smtClean="0">
                <a:solidFill>
                  <a:srgbClr val="C00000"/>
                </a:solidFill>
                <a:latin typeface="맑은 고딕" panose="020B0503020000020004" pitchFamily="50" charset="-127"/>
              </a:rPr>
              <a:t>요약서 및 표지 제외</a:t>
            </a:r>
            <a:r>
              <a:rPr lang="en-US" altLang="ko-KR" sz="1100" i="1" u="sng" dirty="0" smtClean="0">
                <a:solidFill>
                  <a:srgbClr val="C00000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1100" b="1" u="sng" dirty="0" smtClean="0">
                <a:solidFill>
                  <a:srgbClr val="C00000"/>
                </a:solidFill>
                <a:latin typeface="맑은 고딕" panose="020B0503020000020004" pitchFamily="50" charset="-127"/>
              </a:rPr>
              <a:t>로 작성</a:t>
            </a:r>
            <a:r>
              <a:rPr lang="ko-KR" altLang="en-US" sz="11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합니다</a:t>
            </a:r>
            <a:r>
              <a:rPr lang="en-US" altLang="ko-KR" sz="1100" dirty="0">
                <a:solidFill>
                  <a:schemeClr val="tx1"/>
                </a:solidFill>
                <a:latin typeface="맑은 고딕" panose="020B0503020000020004" pitchFamily="50" charset="-127"/>
              </a:rPr>
              <a:t>.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en-US" altLang="ko-KR" sz="11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8</a:t>
            </a:r>
            <a:r>
              <a:rPr lang="ko-KR" altLang="en-US" sz="11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분 이내 </a:t>
            </a:r>
            <a:r>
              <a:rPr lang="en-US" altLang="ko-KR" sz="1100" dirty="0">
                <a:solidFill>
                  <a:schemeClr val="tx1"/>
                </a:solidFill>
                <a:latin typeface="맑은 고딕" panose="020B0503020000020004" pitchFamily="50" charset="-127"/>
              </a:rPr>
              <a:t>Presentation </a:t>
            </a:r>
            <a:r>
              <a:rPr lang="ko-KR" altLang="en-US" sz="1100" dirty="0">
                <a:solidFill>
                  <a:schemeClr val="tx1"/>
                </a:solidFill>
                <a:latin typeface="맑은 고딕" panose="020B0503020000020004" pitchFamily="50" charset="-127"/>
              </a:rPr>
              <a:t>가능하도록 작성합니다</a:t>
            </a:r>
            <a:r>
              <a:rPr lang="en-US" altLang="ko-KR" sz="11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.</a:t>
            </a:r>
            <a:r>
              <a:rPr lang="en-US" altLang="ko-KR" sz="1100" i="1" dirty="0" smtClean="0">
                <a:solidFill>
                  <a:srgbClr val="C00000"/>
                </a:solidFill>
                <a:latin typeface="맑은 고딕" panose="020B0503020000020004" pitchFamily="50" charset="-127"/>
              </a:rPr>
              <a:t>(8</a:t>
            </a:r>
            <a:r>
              <a:rPr lang="ko-KR" altLang="en-US" sz="1100" i="1" dirty="0" smtClean="0">
                <a:solidFill>
                  <a:srgbClr val="C00000"/>
                </a:solidFill>
                <a:latin typeface="맑은 고딕" panose="020B0503020000020004" pitchFamily="50" charset="-127"/>
              </a:rPr>
              <a:t>분 발표</a:t>
            </a:r>
            <a:r>
              <a:rPr lang="en-US" altLang="ko-KR" sz="1100" i="1" dirty="0" smtClean="0">
                <a:solidFill>
                  <a:srgbClr val="C00000"/>
                </a:solidFill>
                <a:latin typeface="맑은 고딕" panose="020B0503020000020004" pitchFamily="50" charset="-127"/>
              </a:rPr>
              <a:t>/ Q&amp;A</a:t>
            </a:r>
            <a:r>
              <a:rPr lang="ko-KR" altLang="en-US" sz="1100" i="1" dirty="0" smtClean="0">
                <a:solidFill>
                  <a:srgbClr val="C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100" i="1" dirty="0" smtClean="0">
                <a:solidFill>
                  <a:srgbClr val="C00000"/>
                </a:solidFill>
                <a:latin typeface="맑은 고딕" panose="020B0503020000020004" pitchFamily="50" charset="-127"/>
              </a:rPr>
              <a:t>5</a:t>
            </a:r>
            <a:r>
              <a:rPr lang="ko-KR" altLang="en-US" sz="1100" i="1" dirty="0" smtClean="0">
                <a:solidFill>
                  <a:srgbClr val="C00000"/>
                </a:solidFill>
                <a:latin typeface="맑은 고딕" panose="020B0503020000020004" pitchFamily="50" charset="-127"/>
              </a:rPr>
              <a:t>분</a:t>
            </a:r>
            <a:r>
              <a:rPr lang="en-US" altLang="ko-KR" sz="1100" i="1" dirty="0" smtClean="0">
                <a:solidFill>
                  <a:srgbClr val="C00000"/>
                </a:solidFill>
                <a:latin typeface="맑은 고딕" panose="020B0503020000020004" pitchFamily="50" charset="-127"/>
              </a:rPr>
              <a:t>)</a:t>
            </a:r>
            <a:endParaRPr lang="en-US" altLang="ko-KR" sz="1100" i="1" dirty="0" smtClean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28600" indent="-228600" algn="just">
              <a:buFont typeface="+mj-lt"/>
              <a:buAutoNum type="arabicPeriod"/>
            </a:pPr>
            <a:endParaRPr lang="ko-KR" altLang="en-US" sz="1100" dirty="0">
              <a:solidFill>
                <a:schemeClr val="tx1"/>
              </a:solidFill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974313"/>
              </p:ext>
            </p:extLst>
          </p:nvPr>
        </p:nvGraphicFramePr>
        <p:xfrm>
          <a:off x="7421627" y="4762577"/>
          <a:ext cx="4090415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2331">
                  <a:extLst>
                    <a:ext uri="{9D8B030D-6E8A-4147-A177-3AD203B41FA5}">
                      <a16:colId xmlns:a16="http://schemas.microsoft.com/office/drawing/2014/main" val="1965651449"/>
                    </a:ext>
                  </a:extLst>
                </a:gridCol>
                <a:gridCol w="918084">
                  <a:extLst>
                    <a:ext uri="{9D8B030D-6E8A-4147-A177-3AD203B41FA5}">
                      <a16:colId xmlns:a16="http://schemas.microsoft.com/office/drawing/2014/main" val="3225394733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 smtClean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ko-KR" altLang="en-US" sz="900" b="1" dirty="0" smtClean="0">
                          <a:solidFill>
                            <a:schemeClr val="tx1"/>
                          </a:solidFill>
                        </a:rPr>
                        <a:t>예선 심사기준</a:t>
                      </a:r>
                      <a:r>
                        <a:rPr lang="en-US" altLang="ko-KR" sz="900" b="1" dirty="0" smtClean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ko-KR" alt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9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97580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smtClean="0">
                          <a:solidFill>
                            <a:schemeClr val="bg1"/>
                          </a:solidFill>
                        </a:rPr>
                        <a:t>심 사 항 목</a:t>
                      </a:r>
                      <a:endParaRPr lang="ko-KR" altLang="en-US" sz="9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smtClean="0">
                          <a:solidFill>
                            <a:schemeClr val="bg1"/>
                          </a:solidFill>
                        </a:rPr>
                        <a:t>배  점</a:t>
                      </a:r>
                      <a:endParaRPr lang="ko-KR" altLang="en-US" sz="9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91743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smtClean="0"/>
                        <a:t>창   의   성</a:t>
                      </a:r>
                      <a:endParaRPr lang="ko-KR" altLang="en-US" sz="900" b="1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/>
                        <a:t>35</a:t>
                      </a:r>
                      <a:r>
                        <a:rPr lang="ko-KR" altLang="en-US" sz="900" dirty="0" smtClean="0"/>
                        <a:t>점</a:t>
                      </a:r>
                      <a:endParaRPr lang="ko-KR" altLang="en-US" sz="9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958249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smtClean="0"/>
                        <a:t>실현 가능성</a:t>
                      </a:r>
                      <a:endParaRPr lang="ko-KR" altLang="en-US" sz="900" b="1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/>
                        <a:t>35</a:t>
                      </a:r>
                      <a:r>
                        <a:rPr lang="ko-KR" altLang="en-US" sz="900" dirty="0" smtClean="0"/>
                        <a:t>점</a:t>
                      </a:r>
                      <a:endParaRPr lang="ko-KR" altLang="en-US" sz="9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046734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smtClean="0"/>
                        <a:t>사   업   성</a:t>
                      </a:r>
                      <a:endParaRPr lang="ko-KR" altLang="en-US" sz="900" b="1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/>
                        <a:t>30</a:t>
                      </a:r>
                      <a:r>
                        <a:rPr lang="ko-KR" altLang="en-US" sz="900" dirty="0" smtClean="0"/>
                        <a:t>점</a:t>
                      </a:r>
                      <a:endParaRPr lang="ko-KR" altLang="en-US" sz="9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2205940"/>
                  </a:ext>
                </a:extLst>
              </a:tr>
            </a:tbl>
          </a:graphicData>
        </a:graphic>
      </p:graphicFrame>
      <p:grpSp>
        <p:nvGrpSpPr>
          <p:cNvPr id="4" name="그룹 3"/>
          <p:cNvGrpSpPr/>
          <p:nvPr/>
        </p:nvGrpSpPr>
        <p:grpSpPr>
          <a:xfrm>
            <a:off x="338949" y="104868"/>
            <a:ext cx="2311004" cy="707886"/>
            <a:chOff x="338949" y="104868"/>
            <a:chExt cx="2311004" cy="707886"/>
          </a:xfrm>
        </p:grpSpPr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12339" y="362768"/>
              <a:ext cx="2137614" cy="266645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338949" y="104868"/>
              <a:ext cx="51787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4000" dirty="0" smtClean="0">
                  <a:solidFill>
                    <a:srgbClr val="FF0000"/>
                  </a:solidFill>
                </a:rPr>
                <a:t>*</a:t>
              </a:r>
              <a:endParaRPr lang="ko-KR" altLang="en-US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512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57F28-B3E8-F644-4200-082BA0AB6C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C1259860-F0D7-2696-89C7-C6D4C956C12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36707" y="9236"/>
            <a:ext cx="11553218" cy="486137"/>
          </a:xfrm>
        </p:spPr>
        <p:txBody>
          <a:bodyPr anchor="ctr">
            <a:normAutofit/>
          </a:bodyPr>
          <a:lstStyle/>
          <a:p>
            <a:pPr marL="514350" indent="-514350">
              <a:buFont typeface="맑은 고딕" panose="020B0503020000020004" pitchFamily="50" charset="-127"/>
              <a:buChar char="◈"/>
            </a:pPr>
            <a:r>
              <a:rPr lang="ko-KR" altLang="en-US" sz="1801" dirty="0" smtClean="0"/>
              <a:t>제안 요약서</a:t>
            </a:r>
            <a:endParaRPr lang="x-none" altLang="en-US" sz="1801" dirty="0"/>
          </a:p>
        </p:txBody>
      </p:sp>
      <p:sp>
        <p:nvSpPr>
          <p:cNvPr id="4" name="TextBox 3"/>
          <p:cNvSpPr txBox="1"/>
          <p:nvPr/>
        </p:nvSpPr>
        <p:spPr>
          <a:xfrm>
            <a:off x="342900" y="561975"/>
            <a:ext cx="113061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맑은 고딕" panose="020B0503020000020004" pitchFamily="50" charset="-127"/>
              <a:buChar char="※"/>
            </a:pPr>
            <a:r>
              <a:rPr lang="ko-KR" altLang="en-US" sz="1100" b="1" dirty="0" smtClean="0">
                <a:solidFill>
                  <a:srgbClr val="C00000"/>
                </a:solidFill>
              </a:rPr>
              <a:t>표 수정 불가</a:t>
            </a:r>
            <a:r>
              <a:rPr lang="en-US" altLang="ko-KR" sz="1100" b="1" dirty="0" smtClean="0">
                <a:solidFill>
                  <a:srgbClr val="C00000"/>
                </a:solidFill>
              </a:rPr>
              <a:t> </a:t>
            </a:r>
            <a:r>
              <a:rPr lang="en-US" altLang="ko-KR" sz="1100" b="1" i="1" dirty="0" smtClean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1100" b="1" i="1" dirty="0" smtClean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표식 </a:t>
            </a:r>
            <a:r>
              <a:rPr lang="ko-KR" altLang="en-US" sz="1100" b="1" i="1" dirty="0" smtClean="0">
                <a:solidFill>
                  <a:srgbClr val="0000FF"/>
                </a:solidFill>
              </a:rPr>
              <a:t>설명</a:t>
            </a:r>
            <a:r>
              <a:rPr lang="ko-KR" altLang="en-US" sz="1100" b="1" dirty="0" smtClean="0">
                <a:solidFill>
                  <a:srgbClr val="C00000"/>
                </a:solidFill>
              </a:rPr>
              <a:t>은 작성 후 삭제 요망</a:t>
            </a:r>
            <a:r>
              <a:rPr lang="en-US" altLang="ko-KR" sz="1100" b="1" dirty="0" smtClean="0">
                <a:solidFill>
                  <a:srgbClr val="C00000"/>
                </a:solidFill>
              </a:rPr>
              <a:t> (</a:t>
            </a:r>
            <a:r>
              <a:rPr lang="ko-KR" altLang="en-US" sz="1100" b="1" dirty="0" smtClean="0">
                <a:solidFill>
                  <a:srgbClr val="C00000"/>
                </a:solidFill>
              </a:rPr>
              <a:t>제안 </a:t>
            </a:r>
            <a:r>
              <a:rPr lang="ko-KR" altLang="en-US" sz="1100" b="1" dirty="0" err="1" smtClean="0">
                <a:solidFill>
                  <a:srgbClr val="C00000"/>
                </a:solidFill>
              </a:rPr>
              <a:t>요약서는</a:t>
            </a:r>
            <a:r>
              <a:rPr lang="ko-KR" altLang="en-US" sz="1100" b="1" dirty="0" smtClean="0">
                <a:solidFill>
                  <a:srgbClr val="C00000"/>
                </a:solidFill>
              </a:rPr>
              <a:t> 최대 </a:t>
            </a:r>
            <a:r>
              <a:rPr lang="en-US" altLang="ko-KR" sz="1100" b="1" dirty="0">
                <a:solidFill>
                  <a:srgbClr val="C00000"/>
                </a:solidFill>
              </a:rPr>
              <a:t>2p </a:t>
            </a:r>
            <a:r>
              <a:rPr lang="ko-KR" altLang="en-US" sz="1100" b="1" dirty="0">
                <a:solidFill>
                  <a:srgbClr val="C00000"/>
                </a:solidFill>
              </a:rPr>
              <a:t>이내 </a:t>
            </a:r>
            <a:r>
              <a:rPr lang="ko-KR" altLang="en-US" sz="1100" b="1" dirty="0" smtClean="0">
                <a:solidFill>
                  <a:srgbClr val="C00000"/>
                </a:solidFill>
              </a:rPr>
              <a:t>작성할 것</a:t>
            </a:r>
            <a:r>
              <a:rPr lang="en-US" altLang="ko-KR" sz="1100" b="1" dirty="0" smtClean="0">
                <a:solidFill>
                  <a:srgbClr val="C00000"/>
                </a:solidFill>
              </a:rPr>
              <a:t>)</a:t>
            </a:r>
            <a:r>
              <a:rPr lang="ko-KR" altLang="en-US" sz="1100" b="1" dirty="0" smtClean="0">
                <a:solidFill>
                  <a:srgbClr val="C00000"/>
                </a:solidFill>
              </a:rPr>
              <a:t> </a:t>
            </a:r>
            <a:endParaRPr lang="ko-KR" altLang="en-US" sz="1100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784020"/>
              </p:ext>
            </p:extLst>
          </p:nvPr>
        </p:nvGraphicFramePr>
        <p:xfrm>
          <a:off x="293857" y="852287"/>
          <a:ext cx="11572794" cy="56342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0375">
                  <a:extLst>
                    <a:ext uri="{9D8B030D-6E8A-4147-A177-3AD203B41FA5}">
                      <a16:colId xmlns:a16="http://schemas.microsoft.com/office/drawing/2014/main" val="3719874892"/>
                    </a:ext>
                  </a:extLst>
                </a:gridCol>
                <a:gridCol w="1228725">
                  <a:extLst>
                    <a:ext uri="{9D8B030D-6E8A-4147-A177-3AD203B41FA5}">
                      <a16:colId xmlns:a16="http://schemas.microsoft.com/office/drawing/2014/main" val="317660577"/>
                    </a:ext>
                  </a:extLst>
                </a:gridCol>
                <a:gridCol w="1228726">
                  <a:extLst>
                    <a:ext uri="{9D8B030D-6E8A-4147-A177-3AD203B41FA5}">
                      <a16:colId xmlns:a16="http://schemas.microsoft.com/office/drawing/2014/main" val="4127399229"/>
                    </a:ext>
                  </a:extLst>
                </a:gridCol>
                <a:gridCol w="1228726">
                  <a:extLst>
                    <a:ext uri="{9D8B030D-6E8A-4147-A177-3AD203B41FA5}">
                      <a16:colId xmlns:a16="http://schemas.microsoft.com/office/drawing/2014/main" val="1986724686"/>
                    </a:ext>
                  </a:extLst>
                </a:gridCol>
                <a:gridCol w="413779">
                  <a:extLst>
                    <a:ext uri="{9D8B030D-6E8A-4147-A177-3AD203B41FA5}">
                      <a16:colId xmlns:a16="http://schemas.microsoft.com/office/drawing/2014/main" val="3096174205"/>
                    </a:ext>
                  </a:extLst>
                </a:gridCol>
                <a:gridCol w="710721">
                  <a:extLst>
                    <a:ext uri="{9D8B030D-6E8A-4147-A177-3AD203B41FA5}">
                      <a16:colId xmlns:a16="http://schemas.microsoft.com/office/drawing/2014/main" val="606850419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3551857274"/>
                    </a:ext>
                  </a:extLst>
                </a:gridCol>
                <a:gridCol w="608055">
                  <a:extLst>
                    <a:ext uri="{9D8B030D-6E8A-4147-A177-3AD203B41FA5}">
                      <a16:colId xmlns:a16="http://schemas.microsoft.com/office/drawing/2014/main" val="3397203766"/>
                    </a:ext>
                  </a:extLst>
                </a:gridCol>
                <a:gridCol w="620670">
                  <a:extLst>
                    <a:ext uri="{9D8B030D-6E8A-4147-A177-3AD203B41FA5}">
                      <a16:colId xmlns:a16="http://schemas.microsoft.com/office/drawing/2014/main" val="2909318470"/>
                    </a:ext>
                  </a:extLst>
                </a:gridCol>
                <a:gridCol w="814946">
                  <a:extLst>
                    <a:ext uri="{9D8B030D-6E8A-4147-A177-3AD203B41FA5}">
                      <a16:colId xmlns:a16="http://schemas.microsoft.com/office/drawing/2014/main" val="109413149"/>
                    </a:ext>
                  </a:extLst>
                </a:gridCol>
                <a:gridCol w="2871231">
                  <a:extLst>
                    <a:ext uri="{9D8B030D-6E8A-4147-A177-3AD203B41FA5}">
                      <a16:colId xmlns:a16="http://schemas.microsoft.com/office/drawing/2014/main" val="3496107915"/>
                    </a:ext>
                  </a:extLst>
                </a:gridCol>
              </a:tblGrid>
              <a:tr h="5560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+mn-ea"/>
                          <a:ea typeface="+mn-ea"/>
                        </a:rPr>
                        <a:t>참 가 구 분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lvl="0" algn="just" latinLnBrk="1"/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□ </a:t>
                      </a:r>
                      <a:r>
                        <a:rPr lang="en-US" altLang="ko-KR" sz="14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Track</a:t>
                      </a:r>
                      <a:r>
                        <a:rPr lang="en-US" altLang="ko-KR" sz="1400" b="1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1 : </a:t>
                      </a:r>
                      <a:r>
                        <a:rPr lang="ko-KR" altLang="en-US" sz="14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비즈니스 아이디어 공모</a:t>
                      </a:r>
                      <a:endParaRPr lang="en-US" altLang="ko-KR" sz="14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vl="0" algn="just" latinLnBrk="1"/>
                      <a:r>
                        <a:rPr lang="en-US" altLang="ko-KR" sz="1000" b="0" i="1" dirty="0" smtClean="0">
                          <a:solidFill>
                            <a:srgbClr val="0000FF"/>
                          </a:solidFill>
                          <a:latin typeface="맑은 고딕" panose="020B0503020000020004" pitchFamily="50" charset="-127"/>
                          <a:ea typeface="+mn-ea"/>
                        </a:rPr>
                        <a:t>※ </a:t>
                      </a:r>
                      <a:r>
                        <a:rPr lang="ko-KR" altLang="en-US" sz="1000" b="0" i="1" dirty="0" smtClean="0">
                          <a:solidFill>
                            <a:srgbClr val="0000FF"/>
                          </a:solidFill>
                          <a:latin typeface="맑은 고딕" panose="020B0503020000020004" pitchFamily="50" charset="-127"/>
                          <a:ea typeface="+mn-ea"/>
                        </a:rPr>
                        <a:t>해당사항 </a:t>
                      </a:r>
                      <a:r>
                        <a:rPr lang="ko-KR" altLang="en-US" sz="1000" b="0" i="1" dirty="0" smtClean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체크박스 내 ▣ 표기</a:t>
                      </a:r>
                      <a:endParaRPr lang="en-US" altLang="ko-KR" sz="10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lvl="0" algn="just" latinLnBrk="1"/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□ </a:t>
                      </a:r>
                      <a:r>
                        <a:rPr lang="en-US" altLang="ko-KR" sz="14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Track</a:t>
                      </a:r>
                      <a:r>
                        <a:rPr lang="en-US" altLang="ko-KR" sz="1400" b="1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2 : </a:t>
                      </a:r>
                      <a:r>
                        <a:rPr lang="ko-KR" altLang="en-US" sz="14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제안 아이디어를 고도화 </a:t>
                      </a:r>
                      <a:r>
                        <a:rPr lang="en-US" altLang="ko-KR" sz="14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MVP </a:t>
                      </a:r>
                      <a:r>
                        <a:rPr lang="ko-KR" altLang="en-US" sz="14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모델 개발 </a:t>
                      </a:r>
                      <a:r>
                        <a:rPr lang="en-US" altLang="ko-KR" sz="1400" b="0" baseline="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· </a:t>
                      </a:r>
                      <a:r>
                        <a:rPr lang="ko-KR" altLang="en-US" sz="1400" b="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시연</a:t>
                      </a:r>
                      <a:endParaRPr lang="en-US" altLang="ko-KR" sz="14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vl="0" algn="just" latinLnBrk="1"/>
                      <a:r>
                        <a:rPr lang="en-US" altLang="ko-KR" sz="1000" b="0" i="1" dirty="0" smtClean="0">
                          <a:solidFill>
                            <a:srgbClr val="0000FF"/>
                          </a:solidFill>
                          <a:latin typeface="맑은 고딕" panose="020B0503020000020004" pitchFamily="50" charset="-127"/>
                          <a:ea typeface="+mn-ea"/>
                        </a:rPr>
                        <a:t>※ </a:t>
                      </a:r>
                      <a:r>
                        <a:rPr lang="ko-KR" altLang="en-US" sz="1000" b="0" i="1" dirty="0" smtClean="0">
                          <a:solidFill>
                            <a:srgbClr val="0000FF"/>
                          </a:solidFill>
                          <a:latin typeface="맑은 고딕" panose="020B0503020000020004" pitchFamily="50" charset="-127"/>
                          <a:ea typeface="+mn-ea"/>
                        </a:rPr>
                        <a:t>해당사항 </a:t>
                      </a:r>
                      <a:r>
                        <a:rPr lang="ko-KR" altLang="en-US" sz="1000" b="0" i="1" dirty="0" smtClean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체크박스 내 ▣ 표기</a:t>
                      </a:r>
                      <a:endParaRPr lang="en-US" altLang="ko-KR" sz="10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just" latinLnBrk="1"/>
                      <a:endParaRPr lang="en-US" altLang="ko-KR" sz="10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863402"/>
                  </a:ext>
                </a:extLst>
              </a:tr>
              <a:tr h="37067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참 가 유 형</a:t>
                      </a:r>
                      <a:endParaRPr lang="en-US" altLang="ko-KR" sz="1400" b="1" dirty="0" smtClean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endParaRPr lang="en-US" altLang="ko-KR" sz="500" b="1" dirty="0" smtClean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1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i="1" dirty="0" smtClean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+mn-ea"/>
                        </a:rPr>
                        <a:t>※ </a:t>
                      </a:r>
                      <a:r>
                        <a:rPr lang="ko-KR" altLang="en-US" sz="800" b="0" i="1" dirty="0" smtClean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+mn-ea"/>
                        </a:rPr>
                        <a:t>해당사항 </a:t>
                      </a:r>
                      <a:r>
                        <a:rPr lang="ko-KR" altLang="en-US" sz="800" b="0" i="1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체크박스 내 ▣ 표기</a:t>
                      </a:r>
                      <a:endParaRPr lang="en-US" altLang="ko-KR" sz="800" b="0" baseline="0" dirty="0" smtClean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1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◈ 개인</a:t>
                      </a:r>
                      <a:endParaRPr lang="en-US" altLang="ko-KR" sz="1400" b="1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91441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□</a:t>
                      </a:r>
                      <a:r>
                        <a:rPr lang="ko-KR" altLang="en-US" sz="14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학생</a:t>
                      </a:r>
                      <a:endParaRPr lang="en-US" altLang="ko-KR" sz="14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1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400" b="1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1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400" b="0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1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□ 일반</a:t>
                      </a:r>
                      <a:endParaRPr lang="en-US" altLang="ko-KR" sz="14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1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327175"/>
                  </a:ext>
                </a:extLst>
              </a:tr>
              <a:tr h="37067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1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◈ 팀</a:t>
                      </a:r>
                      <a:endParaRPr lang="en-US" altLang="ko-KR" sz="1400" b="1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1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□</a:t>
                      </a:r>
                      <a:r>
                        <a:rPr lang="ko-KR" altLang="en-US" sz="14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학생</a:t>
                      </a:r>
                      <a:endParaRPr lang="en-US" altLang="ko-KR" sz="14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1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□</a:t>
                      </a:r>
                      <a:r>
                        <a:rPr lang="ko-KR" altLang="en-US" sz="14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400" b="1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스타트업</a:t>
                      </a:r>
                      <a:endParaRPr lang="en-US" altLang="ko-KR" sz="14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1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400" b="1" baseline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1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1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□</a:t>
                      </a:r>
                      <a:r>
                        <a:rPr lang="ko-KR" altLang="en-US" sz="14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일반</a:t>
                      </a:r>
                      <a:endParaRPr lang="en-US" altLang="ko-KR" sz="14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026183"/>
                  </a:ext>
                </a:extLst>
              </a:tr>
              <a:tr h="37067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팀         명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034155"/>
                  </a:ext>
                </a:extLst>
              </a:tr>
              <a:tr h="37067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err="1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프로젝트명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3096"/>
                  </a:ext>
                </a:extLst>
              </a:tr>
              <a:tr h="63014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아 이 디 어</a:t>
                      </a:r>
                      <a:endParaRPr lang="en-US" altLang="ko-KR" sz="1400" b="1" dirty="0" smtClean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400" b="1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개         요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just" latinLnBrk="1"/>
                      <a:r>
                        <a:rPr lang="en-US" altLang="ko-KR" sz="1000" i="1" dirty="0" smtClean="0">
                          <a:solidFill>
                            <a:srgbClr val="0000FF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※ </a:t>
                      </a:r>
                      <a:r>
                        <a:rPr lang="ko-KR" altLang="en-US" sz="1000" i="1" dirty="0" smtClean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자유롭게 기술</a:t>
                      </a:r>
                      <a:endParaRPr lang="ko-KR" altLang="en-US" sz="1000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8593661"/>
                  </a:ext>
                </a:extLst>
              </a:tr>
              <a:tr h="370674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신   청   자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latin typeface="+mn-ea"/>
                          <a:ea typeface="+mn-ea"/>
                        </a:rPr>
                        <a:t>성      명</a:t>
                      </a:r>
                      <a:endParaRPr lang="ko-KR" altLang="en-US" sz="14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0134467"/>
                  </a:ext>
                </a:extLst>
              </a:tr>
              <a:tr h="37067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latin typeface="+mn-ea"/>
                          <a:ea typeface="+mn-ea"/>
                        </a:rPr>
                        <a:t>생년월일</a:t>
                      </a:r>
                      <a:endParaRPr lang="ko-KR" altLang="en-US" sz="14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1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smtClean="0">
                          <a:latin typeface="+mn-ea"/>
                          <a:ea typeface="+mn-ea"/>
                        </a:rPr>
                        <a:t>소      속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310192"/>
                  </a:ext>
                </a:extLst>
              </a:tr>
              <a:tr h="37067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latin typeface="+mn-ea"/>
                          <a:ea typeface="+mn-ea"/>
                        </a:rPr>
                        <a:t>휴대전화</a:t>
                      </a:r>
                      <a:endParaRPr lang="ko-KR" altLang="en-US" sz="14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 smtClean="0">
                          <a:latin typeface="+mn-ea"/>
                          <a:ea typeface="+mn-ea"/>
                        </a:rPr>
                        <a:t>E - mail</a:t>
                      </a:r>
                      <a:endParaRPr lang="ko-KR" altLang="en-US" sz="14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953533"/>
                  </a:ext>
                </a:extLst>
              </a:tr>
              <a:tr h="370674">
                <a:tc rowSpan="5"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구   성   원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성      명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생년월일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소      속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휴대전화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1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E - mail</a:t>
                      </a:r>
                      <a:endParaRPr lang="ko-KR" altLang="en-US" sz="14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268372"/>
                  </a:ext>
                </a:extLst>
              </a:tr>
              <a:tr h="37067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018449"/>
                  </a:ext>
                </a:extLst>
              </a:tr>
              <a:tr h="37067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770524"/>
                  </a:ext>
                </a:extLst>
              </a:tr>
              <a:tr h="37067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1541129"/>
                  </a:ext>
                </a:extLst>
              </a:tr>
              <a:tr h="37067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9875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769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57F28-B3E8-F644-4200-082BA0AB6C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C1259860-F0D7-2696-89C7-C6D4C956C12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36707" y="9236"/>
            <a:ext cx="11553218" cy="486137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romanUcPeriod"/>
            </a:pPr>
            <a:r>
              <a:rPr lang="ko-KR" altLang="en-US" sz="1801" dirty="0" err="1" smtClean="0"/>
              <a:t>제안내용의</a:t>
            </a:r>
            <a:r>
              <a:rPr lang="ko-KR" altLang="en-US" sz="1801" dirty="0" smtClean="0"/>
              <a:t> 목적 및 필요성</a:t>
            </a:r>
            <a:endParaRPr lang="x-none" altLang="en-US" sz="1801" dirty="0"/>
          </a:p>
        </p:txBody>
      </p:sp>
    </p:spTree>
    <p:extLst>
      <p:ext uri="{BB962C8B-B14F-4D97-AF65-F5344CB8AC3E}">
        <p14:creationId xmlns:p14="http://schemas.microsoft.com/office/powerpoint/2010/main" val="333552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57F28-B3E8-F644-4200-082BA0AB6C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C1259860-F0D7-2696-89C7-C6D4C956C12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36707" y="9236"/>
            <a:ext cx="11553218" cy="486137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romanUcPeriod" startAt="2"/>
            </a:pPr>
            <a:r>
              <a:rPr lang="ko-KR" altLang="en-US" sz="1801" dirty="0" err="1" smtClean="0"/>
              <a:t>제안내용의</a:t>
            </a:r>
            <a:r>
              <a:rPr lang="ko-KR" altLang="en-US" sz="1801" dirty="0" smtClean="0"/>
              <a:t> 상세 설명</a:t>
            </a:r>
            <a:endParaRPr lang="x-none" altLang="en-US" sz="1801" dirty="0"/>
          </a:p>
        </p:txBody>
      </p:sp>
    </p:spTree>
    <p:extLst>
      <p:ext uri="{BB962C8B-B14F-4D97-AF65-F5344CB8AC3E}">
        <p14:creationId xmlns:p14="http://schemas.microsoft.com/office/powerpoint/2010/main" val="324997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57F28-B3E8-F644-4200-082BA0AB6C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C1259860-F0D7-2696-89C7-C6D4C956C12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36707" y="9236"/>
            <a:ext cx="11553218" cy="486137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romanUcPeriod" startAt="3"/>
            </a:pPr>
            <a:r>
              <a:rPr lang="ko-KR" altLang="en-US" sz="1801" dirty="0" err="1" smtClean="0"/>
              <a:t>제안내용의</a:t>
            </a:r>
            <a:r>
              <a:rPr lang="ko-KR" altLang="en-US" sz="1801" dirty="0" smtClean="0"/>
              <a:t> 차별성</a:t>
            </a:r>
            <a:endParaRPr lang="x-none" altLang="en-US" sz="1801" dirty="0"/>
          </a:p>
        </p:txBody>
      </p:sp>
    </p:spTree>
    <p:extLst>
      <p:ext uri="{BB962C8B-B14F-4D97-AF65-F5344CB8AC3E}">
        <p14:creationId xmlns:p14="http://schemas.microsoft.com/office/powerpoint/2010/main" val="156902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57F28-B3E8-F644-4200-082BA0AB6C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C1259860-F0D7-2696-89C7-C6D4C956C12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36707" y="9236"/>
            <a:ext cx="11553218" cy="486137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romanUcPeriod" startAt="4"/>
            </a:pPr>
            <a:r>
              <a:rPr lang="ko-KR" altLang="en-US" sz="1801" dirty="0" smtClean="0"/>
              <a:t>기대효과</a:t>
            </a:r>
            <a:endParaRPr lang="x-none" altLang="en-US" sz="1801" dirty="0"/>
          </a:p>
        </p:txBody>
      </p:sp>
    </p:spTree>
    <p:extLst>
      <p:ext uri="{BB962C8B-B14F-4D97-AF65-F5344CB8AC3E}">
        <p14:creationId xmlns:p14="http://schemas.microsoft.com/office/powerpoint/2010/main" val="355128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57F28-B3E8-F644-4200-082BA0AB6C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C1259860-F0D7-2696-89C7-C6D4C956C12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36707" y="9236"/>
            <a:ext cx="11553218" cy="486137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romanUcPeriod" startAt="5"/>
            </a:pPr>
            <a:r>
              <a:rPr lang="ko-KR" altLang="en-US" sz="1801" dirty="0" smtClean="0"/>
              <a:t>제안내용 관련 자료</a:t>
            </a:r>
            <a:endParaRPr lang="x-none" altLang="en-US" sz="1801" dirty="0"/>
          </a:p>
        </p:txBody>
      </p:sp>
    </p:spTree>
    <p:extLst>
      <p:ext uri="{BB962C8B-B14F-4D97-AF65-F5344CB8AC3E}">
        <p14:creationId xmlns:p14="http://schemas.microsoft.com/office/powerpoint/2010/main" val="237648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57F28-B3E8-F644-4200-082BA0AB6C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C1259860-F0D7-2696-89C7-C6D4C956C12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36707" y="9236"/>
            <a:ext cx="11553218" cy="486137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romanUcPeriod" startAt="6"/>
            </a:pPr>
            <a:r>
              <a:rPr lang="ko-KR" altLang="en-US" sz="1801" dirty="0" smtClean="0"/>
              <a:t>기타</a:t>
            </a:r>
            <a:r>
              <a:rPr lang="en-US" altLang="ko-KR" sz="1801" dirty="0" smtClean="0"/>
              <a:t>(</a:t>
            </a:r>
            <a:r>
              <a:rPr lang="ko-KR" altLang="en-US" sz="1801" dirty="0" smtClean="0"/>
              <a:t>자유 기재</a:t>
            </a:r>
            <a:r>
              <a:rPr lang="en-US" altLang="ko-KR" sz="1801" dirty="0" smtClean="0"/>
              <a:t>)</a:t>
            </a:r>
            <a:endParaRPr lang="x-none" altLang="en-US" sz="1801" dirty="0"/>
          </a:p>
        </p:txBody>
      </p:sp>
    </p:spTree>
    <p:extLst>
      <p:ext uri="{BB962C8B-B14F-4D97-AF65-F5344CB8AC3E}">
        <p14:creationId xmlns:p14="http://schemas.microsoft.com/office/powerpoint/2010/main" val="40695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472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21180</TotalTime>
  <Words>301</Words>
  <Application>Microsoft Office PowerPoint</Application>
  <PresentationFormat>와이드스크린</PresentationFormat>
  <Paragraphs>81</Paragraphs>
  <Slides>9</Slides>
  <Notes>8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4" baseType="lpstr">
      <vt:lpstr>맑은 고딕</vt:lpstr>
      <vt:lpstr>Arial</vt:lpstr>
      <vt:lpstr>Calibri</vt:lpstr>
      <vt:lpstr>Copperplate Gothic Bold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user;이기혁</dc:creator>
  <cp:lastModifiedBy>유호종</cp:lastModifiedBy>
  <cp:revision>1625</cp:revision>
  <cp:lastPrinted>2025-03-14T07:27:28Z</cp:lastPrinted>
  <dcterms:created xsi:type="dcterms:W3CDTF">2022-01-06T04:25:31Z</dcterms:created>
  <dcterms:modified xsi:type="dcterms:W3CDTF">2026-04-29T05:01:26Z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_SA">
    <vt:lpwstr>C:\Users\steve\Downloads\한국디지털인증협회 소개서_v0.75_20220613.pptx</vt:lpwstr>
  </property>
</Properties>
</file>