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284" r:id="rId1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F2E1"/>
    <a:srgbClr val="2A4470"/>
    <a:srgbClr val="232D3D"/>
    <a:srgbClr val="00194C"/>
    <a:srgbClr val="9999FF"/>
    <a:srgbClr val="CC99FF"/>
    <a:srgbClr val="1A109C"/>
    <a:srgbClr val="8FAADC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34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564"/>
    </p:cViewPr>
  </p:sorterViewPr>
  <p:notesViewPr>
    <p:cSldViewPr snapToGrid="0"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245D0-01CD-4B12-983D-964B1C2E6C23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28967-FB44-433F-8247-308305C7D7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26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546732E3-53E6-4717-9B94-A6E7998A2CA3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627F6366-0551-4D17-819E-C7772D986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8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F6366-0551-4D17-819E-C7772D98650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96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3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60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94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83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90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90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16A3-6350-494C-F238-CFD8A942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A6AA8-7AEC-99A9-6653-3C329D0D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86400" cy="3087688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DBE566A-A9A8-E978-4269-C8338EE41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8881B9-C8DA-D0BD-6DB1-EF9A0917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78759-A36B-0749-837C-5E6C8189DD6D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0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36525" y="1347788"/>
            <a:ext cx="6464300" cy="3636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78759-A36B-0749-837C-5E6C8189DD6D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53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86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12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AE2BC4-951B-9E6F-FFA9-BEC44012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501" y="6490911"/>
            <a:ext cx="331604" cy="365125"/>
          </a:xfrm>
          <a:prstGeom prst="rect">
            <a:avLst/>
          </a:prstGeom>
          <a:noFill/>
        </p:spPr>
        <p:txBody>
          <a:bodyPr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</a:lstStyle>
          <a:p>
            <a:fld id="{FD0A10F0-CFF0-0D40-9C8C-F20E3D47AC18}" type="slidenum">
              <a:rPr kumimoji="1" lang="ko-KR" altLang="en-US" smtClean="0"/>
              <a:pPr/>
              <a:t>‹#›</a:t>
            </a:fld>
            <a:endParaRPr kumimoji="1" lang="ko-KR" altLang="en-US" dirty="0"/>
          </a:p>
        </p:txBody>
      </p:sp>
      <p:sp>
        <p:nvSpPr>
          <p:cNvPr id="9" name="내용 개체 틀 856">
            <a:extLst>
              <a:ext uri="{FF2B5EF4-FFF2-40B4-BE49-F238E27FC236}">
                <a16:creationId xmlns:a16="http://schemas.microsoft.com/office/drawing/2014/main" id="{E1A7D292-544E-66A7-F9C7-396C03F0D53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8302" y="680586"/>
            <a:ext cx="11713998" cy="332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2F486F"/>
                </a:solidFill>
                <a:latin typeface="+mn-ea"/>
                <a:ea typeface="+mn-ea"/>
              </a:defRPr>
            </a:lvl1pPr>
          </a:lstStyle>
          <a:p>
            <a:r>
              <a:rPr kumimoji="1" lang="en-US" altLang="ko-KR" dirty="0"/>
              <a:t>Headline -20pt</a:t>
            </a:r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04EFB48-A2B7-62CC-80DD-7E39386149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3681" y="6429527"/>
            <a:ext cx="595899" cy="262196"/>
          </a:xfrm>
          <a:prstGeom prst="rect">
            <a:avLst/>
          </a:prstGeom>
        </p:spPr>
      </p:pic>
      <p:sp>
        <p:nvSpPr>
          <p:cNvPr id="12" name="내용 개체 틀 856">
            <a:extLst>
              <a:ext uri="{FF2B5EF4-FFF2-40B4-BE49-F238E27FC236}">
                <a16:creationId xmlns:a16="http://schemas.microsoft.com/office/drawing/2014/main" id="{E0702460-EB11-24AD-FAE9-F66C60634B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78302" y="126649"/>
            <a:ext cx="11713998" cy="2536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1" b="1" i="0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kumimoji="1" lang="en-US" altLang="ko-KR" dirty="0"/>
              <a:t>Headline -14pt</a:t>
            </a:r>
            <a:endParaRPr kumimoji="1"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5CF0C4-2B5F-08AC-6DC1-EC0F1AB5A315}"/>
              </a:ext>
            </a:extLst>
          </p:cNvPr>
          <p:cNvSpPr/>
          <p:nvPr userDrawn="1"/>
        </p:nvSpPr>
        <p:spPr>
          <a:xfrm>
            <a:off x="0" y="1966"/>
            <a:ext cx="12192000" cy="503001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bg1"/>
              </a:gs>
              <a:gs pos="67000">
                <a:schemeClr val="accent5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401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616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0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46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959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99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11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82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0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59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F3C6-5242-43E6-87BE-6C536190AC29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BBDD-86A4-42A0-94C9-1666D33651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54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algn="l" defTabSz="914411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1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한쪽 모서리는 잘리고 다른 쪽 모서리는 둥근 사각형 1">
            <a:extLst>
              <a:ext uri="{FF2B5EF4-FFF2-40B4-BE49-F238E27FC236}">
                <a16:creationId xmlns:a16="http://schemas.microsoft.com/office/drawing/2014/main" id="{FA9218BD-C6DB-F142-968C-E3B4A3E1748D}"/>
              </a:ext>
            </a:extLst>
          </p:cNvPr>
          <p:cNvSpPr/>
          <p:nvPr/>
        </p:nvSpPr>
        <p:spPr>
          <a:xfrm rot="10800000" flipH="1">
            <a:off x="0" y="0"/>
            <a:ext cx="12192000" cy="6862121"/>
          </a:xfrm>
          <a:prstGeom prst="snipRoundRect">
            <a:avLst>
              <a:gd name="adj1" fmla="val 0"/>
              <a:gd name="adj2" fmla="val 0"/>
            </a:avLst>
          </a:prstGeom>
          <a:solidFill>
            <a:srgbClr val="2E307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63" dirty="0">
                <a:solidFill>
                  <a:srgbClr val="F9E76C"/>
                </a:solidFill>
              </a:rPr>
              <a:t> </a:t>
            </a:r>
            <a:r>
              <a:rPr kumimoji="1" lang="en-US" altLang="ko-KR" sz="1463" dirty="0">
                <a:solidFill>
                  <a:srgbClr val="F9E76C"/>
                </a:solidFill>
              </a:rPr>
              <a:t> </a:t>
            </a:r>
            <a:endParaRPr kumimoji="1" lang="ko-KR" altLang="en-US" sz="1463" dirty="0">
              <a:solidFill>
                <a:srgbClr val="F9E76C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E97E325-2F6E-D542-AA5B-46150E00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517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9EA83-506E-854B-BD83-64118B6D28E0}"/>
              </a:ext>
            </a:extLst>
          </p:cNvPr>
          <p:cNvSpPr txBox="1"/>
          <p:nvPr/>
        </p:nvSpPr>
        <p:spPr>
          <a:xfrm>
            <a:off x="512339" y="282760"/>
            <a:ext cx="840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모바일신분증을 </a:t>
            </a:r>
            <a:r>
              <a:rPr lang="ko-KR" altLang="en-US" sz="1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활용한</a:t>
            </a:r>
            <a:endParaRPr lang="en-US" altLang="ko-KR" sz="12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2025 </a:t>
            </a:r>
            <a:r>
              <a:rPr lang="ko-KR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블록체인</a:t>
            </a:r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&amp; AI </a:t>
            </a:r>
            <a:r>
              <a:rPr lang="ko-KR" altLang="en-US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해커톤</a:t>
            </a:r>
            <a:r>
              <a:rPr lang="ko-KR" alt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(</a:t>
            </a:r>
            <a:r>
              <a:rPr lang="ko-KR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제안서 양식</a:t>
            </a:r>
            <a:r>
              <a:rPr lang="en-US" altLang="ko-KR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)</a:t>
            </a:r>
            <a:endParaRPr lang="ko-KR" altLang="en-US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339" y="5831862"/>
            <a:ext cx="71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팀   명 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339" y="2661619"/>
            <a:ext cx="861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err="1" smtClean="0">
                <a:solidFill>
                  <a:schemeClr val="bg1"/>
                </a:solidFill>
              </a:rPr>
              <a:t>프로젝트명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 </a:t>
            </a:r>
            <a:r>
              <a:rPr lang="en-US" altLang="ko-KR" sz="4400" b="1" dirty="0" smtClean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39" y="6244921"/>
            <a:ext cx="718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제출일 </a:t>
            </a:r>
            <a:r>
              <a:rPr lang="en-US" altLang="ko-KR" b="1" dirty="0" smtClean="0">
                <a:solidFill>
                  <a:schemeClr val="bg1"/>
                </a:solidFill>
              </a:rPr>
              <a:t>: 2025. 06. XX 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6980810" y="1673514"/>
            <a:ext cx="4972050" cy="5022528"/>
          </a:xfrm>
          <a:prstGeom prst="roundRect">
            <a:avLst>
              <a:gd name="adj" fmla="val 920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공모 제안서 양식 목차</a:t>
            </a: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marL="171450" indent="-171450" algn="just">
              <a:buFont typeface="맑은 고딕" panose="020B0503020000020004" pitchFamily="50" charset="-127"/>
              <a:buChar char="※"/>
            </a:pPr>
            <a:endParaRPr lang="en-US" altLang="ko-KR" sz="5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표지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dirty="0" err="1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팀명과</a:t>
            </a:r>
            <a:r>
              <a:rPr lang="ko-KR" altLang="en-US" sz="1100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제출일 작성必</a:t>
            </a:r>
            <a:endParaRPr lang="en-US" altLang="ko-KR" sz="1100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 요약서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u="sng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수정 불가</a:t>
            </a:r>
            <a:r>
              <a:rPr lang="en-US" altLang="ko-KR" sz="1100" i="1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i="1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최대 </a:t>
            </a:r>
            <a:r>
              <a:rPr lang="en-US" altLang="ko-KR" sz="1100" i="1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2p </a:t>
            </a:r>
            <a:r>
              <a:rPr lang="ko-KR" altLang="en-US" sz="1100" i="1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분량</a:t>
            </a:r>
            <a:r>
              <a:rPr lang="en-US" altLang="ko-KR" sz="1100" i="1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)</a:t>
            </a:r>
            <a:endParaRPr lang="en-US" altLang="ko-KR" sz="1100" b="1" i="1" u="sng" dirty="0" smtClean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제안내용의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목적 및 필요성</a:t>
            </a:r>
            <a:endParaRPr lang="en-US" altLang="ko-KR" sz="11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제안내용의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상세 설명</a:t>
            </a:r>
            <a:endParaRPr lang="en-US" altLang="ko-KR" sz="11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제안내용의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차별성</a:t>
            </a:r>
            <a:endParaRPr lang="en-US" altLang="ko-KR" sz="11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기대효과</a:t>
            </a:r>
            <a:endParaRPr lang="en-US" altLang="ko-KR" sz="11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제안내용 관련 자료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en-US" altLang="ko-KR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캡처 이미지</a:t>
            </a:r>
            <a:r>
              <a:rPr lang="en-US" altLang="ko-KR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URL, QR </a:t>
            </a:r>
            <a:r>
              <a:rPr lang="ko-KR" altLang="en-US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 등</a:t>
            </a:r>
            <a:r>
              <a:rPr lang="en-US" altLang="ko-KR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있을 경우 첨부</a:t>
            </a:r>
            <a:endParaRPr lang="en-US" altLang="ko-KR" sz="1100" i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제안내용에 대한 기타 </a:t>
            </a:r>
            <a:r>
              <a:rPr lang="ko-KR" altLang="en-US" sz="1100" i="1" dirty="0" err="1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추가내용이</a:t>
            </a:r>
            <a:r>
              <a:rPr lang="ko-KR" altLang="en-US" sz="1100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있을 경우 작성</a:t>
            </a:r>
            <a:endParaRPr lang="en-US" altLang="ko-KR" sz="1100" i="1" dirty="0" smtClean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endParaRPr lang="en-US" altLang="ko-KR" sz="11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 algn="just">
              <a:buFont typeface="맑은 고딕" panose="020B0503020000020004" pitchFamily="50" charset="-127"/>
              <a:buChar char="※"/>
            </a:pP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rgbClr val="C00000"/>
                </a:solidFill>
                <a:latin typeface="맑은 고딕" panose="020B0503020000020004" pitchFamily="50" charset="-127"/>
              </a:rPr>
              <a:t>공모 제안서 작성 유의사항</a:t>
            </a:r>
            <a:endParaRPr lang="en-US" altLang="ko-KR" sz="1100" b="1" dirty="0">
              <a:solidFill>
                <a:srgbClr val="C00000"/>
              </a:solidFill>
              <a:latin typeface="맑은 고딕" panose="020B0503020000020004" pitchFamily="50" charset="-127"/>
            </a:endParaRPr>
          </a:p>
          <a:p>
            <a:pPr marL="171450" indent="-171450" algn="just">
              <a:buFont typeface="맑은 고딕" panose="020B0503020000020004" pitchFamily="50" charset="-127"/>
              <a:buChar char="※"/>
            </a:pPr>
            <a:endParaRPr lang="en-US" altLang="ko-KR" sz="50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b="1" u="sng" dirty="0">
                <a:solidFill>
                  <a:srgbClr val="0000FF"/>
                </a:solidFill>
                <a:latin typeface="맑은 고딕" panose="020B0503020000020004" pitchFamily="50" charset="-127"/>
              </a:rPr>
              <a:t>디자인</a:t>
            </a:r>
            <a:r>
              <a:rPr lang="en-US" altLang="ko-KR" sz="1100" b="1" u="sng" dirty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b="1" u="sng" dirty="0">
                <a:solidFill>
                  <a:srgbClr val="0000FF"/>
                </a:solidFill>
                <a:latin typeface="맑은 고딕" panose="020B0503020000020004" pitchFamily="50" charset="-127"/>
              </a:rPr>
              <a:t>폰트 포함</a:t>
            </a:r>
            <a:r>
              <a:rPr lang="en-US" altLang="ko-KR" sz="1100" b="1" u="sng" dirty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u="sng" dirty="0">
                <a:solidFill>
                  <a:srgbClr val="0000FF"/>
                </a:solidFill>
                <a:latin typeface="맑은 고딕" panose="020B0503020000020004" pitchFamily="50" charset="-127"/>
              </a:rPr>
              <a:t>은 자유롭게 작성 가능</a:t>
            </a: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합니다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Page</a:t>
            </a: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의 주제에 대하여 구체적으로 작성합니다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  <a:r>
              <a:rPr lang="en-US" altLang="ko-KR" sz="1100" i="1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i="1" dirty="0">
                <a:solidFill>
                  <a:srgbClr val="C00000"/>
                </a:solidFill>
                <a:latin typeface="맑은 고딕" panose="020B0503020000020004" pitchFamily="50" charset="-127"/>
              </a:rPr>
              <a:t>텍스트 나열 지양</a:t>
            </a:r>
            <a:r>
              <a:rPr lang="en-US" altLang="ko-KR" sz="1100" i="1" dirty="0">
                <a:solidFill>
                  <a:srgbClr val="C00000"/>
                </a:solidFill>
                <a:latin typeface="맑은 고딕" panose="020B0503020000020004" pitchFamily="50" charset="-127"/>
              </a:rPr>
              <a:t>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제시된 주제에 대해 누락 없이 작성합니다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ko-KR" altLang="en-US" sz="1100" b="1" u="sng" dirty="0">
                <a:solidFill>
                  <a:srgbClr val="C00000"/>
                </a:solidFill>
                <a:latin typeface="맑은 고딕" panose="020B0503020000020004" pitchFamily="50" charset="-127"/>
              </a:rPr>
              <a:t>총 </a:t>
            </a:r>
            <a:r>
              <a:rPr lang="en-US" altLang="ko-KR" sz="1100" b="1" u="sng" dirty="0">
                <a:solidFill>
                  <a:srgbClr val="C00000"/>
                </a:solidFill>
                <a:latin typeface="맑은 고딕" panose="020B0503020000020004" pitchFamily="50" charset="-127"/>
              </a:rPr>
              <a:t>10 </a:t>
            </a:r>
            <a:r>
              <a:rPr lang="ko-KR" altLang="en-US" sz="1100" b="1" u="sng" dirty="0">
                <a:solidFill>
                  <a:srgbClr val="C00000"/>
                </a:solidFill>
                <a:latin typeface="맑은 고딕" panose="020B0503020000020004" pitchFamily="50" charset="-127"/>
              </a:rPr>
              <a:t>페이지 </a:t>
            </a:r>
            <a:r>
              <a:rPr lang="ko-KR" altLang="en-US" sz="1100" b="1" u="sng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이내</a:t>
            </a:r>
            <a:r>
              <a:rPr lang="en-US" altLang="ko-KR" sz="1100" i="1" u="sng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100" i="1" u="sng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요약서 및 표지 제외</a:t>
            </a:r>
            <a:r>
              <a:rPr lang="en-US" altLang="ko-KR" sz="1100" i="1" u="sng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100" b="1" u="sng" dirty="0" smtClean="0">
                <a:solidFill>
                  <a:srgbClr val="C00000"/>
                </a:solidFill>
                <a:latin typeface="맑은 고딕" panose="020B0503020000020004" pitchFamily="50" charset="-127"/>
              </a:rPr>
              <a:t>로 작성</a:t>
            </a:r>
            <a:r>
              <a:rPr lang="ko-KR" altLang="en-US" sz="11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합니다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10</a:t>
            </a: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분 내외 </a:t>
            </a:r>
            <a:r>
              <a:rPr lang="en-US" altLang="ko-KR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Presentation </a:t>
            </a:r>
            <a:r>
              <a:rPr lang="ko-KR" altLang="en-US" sz="1100" dirty="0">
                <a:solidFill>
                  <a:schemeClr val="tx1"/>
                </a:solidFill>
                <a:latin typeface="맑은 고딕" panose="020B0503020000020004" pitchFamily="50" charset="-127"/>
              </a:rPr>
              <a:t>가능하도록 작성합니다</a:t>
            </a:r>
            <a:r>
              <a:rPr lang="en-US" altLang="ko-KR" sz="1100" dirty="0" smtClean="0">
                <a:solidFill>
                  <a:schemeClr val="tx1"/>
                </a:solidFill>
                <a:latin typeface="맑은 고딕" panose="020B0503020000020004" pitchFamily="50" charset="-127"/>
              </a:rPr>
              <a:t>.</a:t>
            </a:r>
            <a:endParaRPr lang="en-US" altLang="ko-KR" sz="11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 algn="just">
              <a:buFont typeface="+mj-lt"/>
              <a:buAutoNum type="arabicPeriod"/>
            </a:pPr>
            <a:endParaRPr lang="ko-KR" alt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4313"/>
              </p:ext>
            </p:extLst>
          </p:nvPr>
        </p:nvGraphicFramePr>
        <p:xfrm>
          <a:off x="7421627" y="4762577"/>
          <a:ext cx="409041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331">
                  <a:extLst>
                    <a:ext uri="{9D8B030D-6E8A-4147-A177-3AD203B41FA5}">
                      <a16:colId xmlns:a16="http://schemas.microsoft.com/office/drawing/2014/main" val="1965651449"/>
                    </a:ext>
                  </a:extLst>
                </a:gridCol>
                <a:gridCol w="918084">
                  <a:extLst>
                    <a:ext uri="{9D8B030D-6E8A-4147-A177-3AD203B41FA5}">
                      <a16:colId xmlns:a16="http://schemas.microsoft.com/office/drawing/2014/main" val="32253947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900" b="1" dirty="0" smtClean="0">
                          <a:solidFill>
                            <a:schemeClr val="tx1"/>
                          </a:solidFill>
                        </a:rPr>
                        <a:t>예선 심사기준</a:t>
                      </a:r>
                      <a:r>
                        <a:rPr lang="en-US" altLang="ko-KR" sz="900" b="1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ko-KR" altLang="en-US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758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</a:rPr>
                        <a:t>심 사 항 목</a:t>
                      </a:r>
                      <a:endParaRPr lang="ko-KR" alt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>
                          <a:solidFill>
                            <a:schemeClr val="bg1"/>
                          </a:solidFill>
                        </a:rPr>
                        <a:t>배  점</a:t>
                      </a:r>
                      <a:endParaRPr lang="ko-KR" alt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7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/>
                        <a:t>창   의   성</a:t>
                      </a:r>
                      <a:endParaRPr lang="ko-KR" altLang="en-US" sz="9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35</a:t>
                      </a:r>
                      <a:r>
                        <a:rPr lang="ko-KR" altLang="en-US" sz="900" dirty="0" smtClean="0"/>
                        <a:t>점</a:t>
                      </a:r>
                      <a:endParaRPr lang="ko-KR" altLang="en-US" sz="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58249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/>
                        <a:t>실현 가능성</a:t>
                      </a:r>
                      <a:endParaRPr lang="ko-KR" altLang="en-US" sz="9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35</a:t>
                      </a:r>
                      <a:r>
                        <a:rPr lang="ko-KR" altLang="en-US" sz="900" dirty="0" smtClean="0"/>
                        <a:t>점</a:t>
                      </a:r>
                      <a:endParaRPr lang="ko-KR" altLang="en-US" sz="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673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smtClean="0"/>
                        <a:t>사   업   성</a:t>
                      </a:r>
                      <a:endParaRPr lang="ko-KR" altLang="en-US" sz="9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30</a:t>
                      </a:r>
                      <a:r>
                        <a:rPr lang="ko-KR" altLang="en-US" sz="900" dirty="0" smtClean="0"/>
                        <a:t>점</a:t>
                      </a:r>
                      <a:endParaRPr lang="ko-KR" altLang="en-US" sz="9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20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맑은 고딕" panose="020B0503020000020004" pitchFamily="50" charset="-127"/>
              <a:buChar char="◈"/>
            </a:pPr>
            <a:r>
              <a:rPr lang="ko-KR" altLang="en-US" sz="1801" dirty="0" smtClean="0"/>
              <a:t>제안 요약서</a:t>
            </a:r>
            <a:endParaRPr lang="x-none" altLang="en-US" sz="1801" dirty="0"/>
          </a:p>
        </p:txBody>
      </p:sp>
      <p:sp>
        <p:nvSpPr>
          <p:cNvPr id="4" name="TextBox 3"/>
          <p:cNvSpPr txBox="1"/>
          <p:nvPr/>
        </p:nvSpPr>
        <p:spPr>
          <a:xfrm>
            <a:off x="342900" y="561975"/>
            <a:ext cx="11306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맑은 고딕" panose="020B0503020000020004" pitchFamily="50" charset="-127"/>
              <a:buChar char="※"/>
            </a:pPr>
            <a:r>
              <a:rPr lang="ko-KR" altLang="en-US" sz="1100" b="1" dirty="0" smtClean="0">
                <a:solidFill>
                  <a:srgbClr val="C00000"/>
                </a:solidFill>
              </a:rPr>
              <a:t>표 수정 불가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100" b="1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100" b="1" i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표식 </a:t>
            </a:r>
            <a:r>
              <a:rPr lang="ko-KR" altLang="en-US" sz="1100" b="1" i="1" dirty="0" smtClean="0">
                <a:solidFill>
                  <a:srgbClr val="0000FF"/>
                </a:solidFill>
              </a:rPr>
              <a:t>설명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은 작성 후 삭제 요망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100" b="1" dirty="0">
                <a:solidFill>
                  <a:srgbClr val="C00000"/>
                </a:solidFill>
              </a:rPr>
              <a:t>(</a:t>
            </a:r>
            <a:r>
              <a:rPr lang="ko-KR" altLang="en-US" sz="1100" b="1" dirty="0">
                <a:solidFill>
                  <a:srgbClr val="C00000"/>
                </a:solidFill>
              </a:rPr>
              <a:t>최대 </a:t>
            </a:r>
            <a:r>
              <a:rPr lang="en-US" altLang="ko-KR" sz="1100" b="1" dirty="0">
                <a:solidFill>
                  <a:srgbClr val="C00000"/>
                </a:solidFill>
              </a:rPr>
              <a:t>2p </a:t>
            </a:r>
            <a:r>
              <a:rPr lang="ko-KR" altLang="en-US" sz="1100" b="1" dirty="0">
                <a:solidFill>
                  <a:srgbClr val="C00000"/>
                </a:solidFill>
              </a:rPr>
              <a:t>이내 작성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 </a:t>
            </a:r>
            <a:endParaRPr lang="ko-KR" altLang="en-US" sz="11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99261"/>
              </p:ext>
            </p:extLst>
          </p:nvPr>
        </p:nvGraphicFramePr>
        <p:xfrm>
          <a:off x="293857" y="852287"/>
          <a:ext cx="11572794" cy="563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5">
                  <a:extLst>
                    <a:ext uri="{9D8B030D-6E8A-4147-A177-3AD203B41FA5}">
                      <a16:colId xmlns:a16="http://schemas.microsoft.com/office/drawing/2014/main" val="371987489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317660577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4127399229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986724686"/>
                    </a:ext>
                  </a:extLst>
                </a:gridCol>
                <a:gridCol w="413779">
                  <a:extLst>
                    <a:ext uri="{9D8B030D-6E8A-4147-A177-3AD203B41FA5}">
                      <a16:colId xmlns:a16="http://schemas.microsoft.com/office/drawing/2014/main" val="3096174205"/>
                    </a:ext>
                  </a:extLst>
                </a:gridCol>
                <a:gridCol w="710721">
                  <a:extLst>
                    <a:ext uri="{9D8B030D-6E8A-4147-A177-3AD203B41FA5}">
                      <a16:colId xmlns:a16="http://schemas.microsoft.com/office/drawing/2014/main" val="60685041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551857274"/>
                    </a:ext>
                  </a:extLst>
                </a:gridCol>
                <a:gridCol w="608055">
                  <a:extLst>
                    <a:ext uri="{9D8B030D-6E8A-4147-A177-3AD203B41FA5}">
                      <a16:colId xmlns:a16="http://schemas.microsoft.com/office/drawing/2014/main" val="3397203766"/>
                    </a:ext>
                  </a:extLst>
                </a:gridCol>
                <a:gridCol w="620670">
                  <a:extLst>
                    <a:ext uri="{9D8B030D-6E8A-4147-A177-3AD203B41FA5}">
                      <a16:colId xmlns:a16="http://schemas.microsoft.com/office/drawing/2014/main" val="2909318470"/>
                    </a:ext>
                  </a:extLst>
                </a:gridCol>
                <a:gridCol w="814946">
                  <a:extLst>
                    <a:ext uri="{9D8B030D-6E8A-4147-A177-3AD203B41FA5}">
                      <a16:colId xmlns:a16="http://schemas.microsoft.com/office/drawing/2014/main" val="109413149"/>
                    </a:ext>
                  </a:extLst>
                </a:gridCol>
                <a:gridCol w="2871231">
                  <a:extLst>
                    <a:ext uri="{9D8B030D-6E8A-4147-A177-3AD203B41FA5}">
                      <a16:colId xmlns:a16="http://schemas.microsoft.com/office/drawing/2014/main" val="3496107915"/>
                    </a:ext>
                  </a:extLst>
                </a:gridCol>
              </a:tblGrid>
              <a:tr h="556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참 가 구 분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ju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Track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 :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비즈니스 아이디어 공모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 algn="just" latinLnBrk="1"/>
                      <a:r>
                        <a:rPr lang="en-US" altLang="ko-KR" sz="1000" b="0" i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 </a:t>
                      </a:r>
                      <a:r>
                        <a:rPr lang="ko-KR" altLang="en-US" sz="1000" b="0" i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해당사항 </a:t>
                      </a:r>
                      <a:r>
                        <a:rPr lang="ko-KR" altLang="en-US" sz="1000" b="0" i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체크박스 내 ▣ 표기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vl="0" algn="just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Track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2 :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제안 아이디어를 고도화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MVP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모델 개발 </a:t>
                      </a:r>
                      <a:r>
                        <a:rPr lang="en-US" altLang="ko-KR" sz="14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 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시연</a:t>
                      </a:r>
                      <a:endParaRPr lang="en-US" altLang="ko-KR" sz="14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lvl="0" algn="just" latinLnBrk="1"/>
                      <a:r>
                        <a:rPr lang="en-US" altLang="ko-KR" sz="1000" b="0" i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 </a:t>
                      </a:r>
                      <a:r>
                        <a:rPr lang="ko-KR" altLang="en-US" sz="1000" b="0" i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해당사항 </a:t>
                      </a:r>
                      <a:r>
                        <a:rPr lang="ko-KR" altLang="en-US" sz="1000" b="0" i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체크박스 내 ▣ 표기</a:t>
                      </a:r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just" latinLnBrk="1"/>
                      <a:endParaRPr lang="en-US" altLang="ko-KR" sz="10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863402"/>
                  </a:ext>
                </a:extLst>
              </a:tr>
              <a:tr h="37067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참 가 유 형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5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i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※ </a:t>
                      </a:r>
                      <a:r>
                        <a:rPr lang="ko-KR" altLang="en-US" sz="800" b="0" i="1" dirty="0" smtClean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해당사항 </a:t>
                      </a:r>
                      <a:r>
                        <a:rPr lang="ko-KR" altLang="en-US" sz="800" b="0" i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체크박스 내 ▣ 표기</a:t>
                      </a:r>
                      <a:endParaRPr lang="en-US" altLang="ko-KR" sz="800" b="0" baseline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◈ 개인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 일반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27175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◈ 팀</a:t>
                      </a: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학생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스타트업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□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일반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026183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팀         명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34155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프로젝트명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3096"/>
                  </a:ext>
                </a:extLst>
              </a:tr>
              <a:tr h="6301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아 이 디 어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개         요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just" latinLnBrk="1"/>
                      <a:r>
                        <a:rPr lang="en-US" altLang="ko-KR" sz="1000" i="1" dirty="0" smtClean="0">
                          <a:solidFill>
                            <a:srgbClr val="0000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 </a:t>
                      </a:r>
                      <a:r>
                        <a:rPr lang="ko-KR" altLang="en-US" sz="1000" i="1" dirty="0" smtClean="0">
                          <a:solidFill>
                            <a:srgbClr val="0000FF"/>
                          </a:solidFill>
                          <a:latin typeface="+mn-ea"/>
                          <a:ea typeface="+mn-ea"/>
                        </a:rPr>
                        <a:t>자유롭게 기술</a:t>
                      </a:r>
                      <a:endParaRPr lang="ko-KR" altLang="en-US" sz="1000" i="1" dirty="0">
                        <a:solidFill>
                          <a:srgbClr val="0000FF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593661"/>
                  </a:ext>
                </a:extLst>
              </a:tr>
              <a:tr h="37067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신   청   자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성      명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34467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생년월일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소      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10192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+mn-ea"/>
                          <a:ea typeface="+mn-ea"/>
                        </a:rPr>
                        <a:t>휴대전화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+mn-ea"/>
                          <a:ea typeface="+mn-ea"/>
                        </a:rPr>
                        <a:t>E - mail</a:t>
                      </a:r>
                      <a:endParaRPr lang="ko-KR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953533"/>
                  </a:ext>
                </a:extLst>
              </a:tr>
              <a:tr h="370674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구   성   원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      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생년월일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      속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휴대전화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1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 - mail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68372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018449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770524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541129"/>
                  </a:ext>
                </a:extLst>
              </a:tr>
              <a:tr h="3706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latinLnBrk="1"/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8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6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ko-KR" altLang="en-US" sz="1801" dirty="0" err="1" smtClean="0"/>
              <a:t>제안내용의</a:t>
            </a:r>
            <a:r>
              <a:rPr lang="ko-KR" altLang="en-US" sz="1801" dirty="0" smtClean="0"/>
              <a:t> 목적 및 필요성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33355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ko-KR" altLang="en-US" sz="1801" dirty="0" err="1" smtClean="0"/>
              <a:t>제안내용의</a:t>
            </a:r>
            <a:r>
              <a:rPr lang="ko-KR" altLang="en-US" sz="1801" dirty="0" smtClean="0"/>
              <a:t> 상세 설명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32499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ko-KR" altLang="en-US" sz="1801" dirty="0" err="1" smtClean="0"/>
              <a:t>제안내용의</a:t>
            </a:r>
            <a:r>
              <a:rPr lang="ko-KR" altLang="en-US" sz="1801" dirty="0" smtClean="0"/>
              <a:t> 차별성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15690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 startAt="4"/>
            </a:pPr>
            <a:r>
              <a:rPr lang="ko-KR" altLang="en-US" sz="1801" dirty="0" smtClean="0"/>
              <a:t>기대효과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35512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 startAt="5"/>
            </a:pPr>
            <a:r>
              <a:rPr lang="ko-KR" altLang="en-US" sz="1801" dirty="0" smtClean="0"/>
              <a:t>제안내용 관련 자료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23764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57F28-B3E8-F644-4200-082BA0AB6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C1259860-F0D7-2696-89C7-C6D4C956C12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6707" y="9236"/>
            <a:ext cx="11553218" cy="48613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romanUcPeriod" startAt="6"/>
            </a:pPr>
            <a:r>
              <a:rPr lang="ko-KR" altLang="en-US" sz="1801" dirty="0" smtClean="0"/>
              <a:t>기타</a:t>
            </a:r>
            <a:r>
              <a:rPr lang="en-US" altLang="ko-KR" sz="1801" dirty="0" smtClean="0"/>
              <a:t>(</a:t>
            </a:r>
            <a:r>
              <a:rPr lang="ko-KR" altLang="en-US" sz="1801" dirty="0" smtClean="0"/>
              <a:t>자유 기재</a:t>
            </a:r>
            <a:r>
              <a:rPr lang="en-US" altLang="ko-KR" sz="1801" dirty="0" smtClean="0"/>
              <a:t>)</a:t>
            </a:r>
            <a:endParaRPr lang="x-none" altLang="en-US" sz="1801" dirty="0"/>
          </a:p>
        </p:txBody>
      </p:sp>
    </p:spTree>
    <p:extLst>
      <p:ext uri="{BB962C8B-B14F-4D97-AF65-F5344CB8AC3E}">
        <p14:creationId xmlns:p14="http://schemas.microsoft.com/office/powerpoint/2010/main" val="406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CE855C4E-28D9-5643-BAA5-40B1BF47C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8242" cy="6840539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13657A-A05D-BE41-BB3E-CB245966170A}"/>
              </a:ext>
            </a:extLst>
          </p:cNvPr>
          <p:cNvSpPr/>
          <p:nvPr/>
        </p:nvSpPr>
        <p:spPr>
          <a:xfrm>
            <a:off x="1" y="2"/>
            <a:ext cx="12208240" cy="3085189"/>
          </a:xfrm>
          <a:prstGeom prst="rect">
            <a:avLst/>
          </a:prstGeom>
          <a:solidFill>
            <a:schemeClr val="tx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63" dirty="0">
              <a:solidFill>
                <a:srgbClr val="FF8846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BDD2D49-6929-5746-BF65-7C6DEFB80B76}"/>
              </a:ext>
            </a:extLst>
          </p:cNvPr>
          <p:cNvSpPr/>
          <p:nvPr/>
        </p:nvSpPr>
        <p:spPr>
          <a:xfrm>
            <a:off x="1" y="3085189"/>
            <a:ext cx="12208240" cy="3755349"/>
          </a:xfrm>
          <a:prstGeom prst="rect">
            <a:avLst/>
          </a:prstGeom>
          <a:solidFill>
            <a:schemeClr val="bg2">
              <a:lumMod val="25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463" dirty="0">
              <a:solidFill>
                <a:srgbClr val="FF8846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9" b="42781"/>
          <a:stretch/>
        </p:blipFill>
        <p:spPr>
          <a:xfrm>
            <a:off x="5463286" y="6398845"/>
            <a:ext cx="1925360" cy="22278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5680AA-9372-454C-95CD-86CFD1E1E546}"/>
              </a:ext>
            </a:extLst>
          </p:cNvPr>
          <p:cNvSpPr/>
          <p:nvPr/>
        </p:nvSpPr>
        <p:spPr>
          <a:xfrm>
            <a:off x="21055" y="4076008"/>
            <a:ext cx="12170946" cy="2764530"/>
          </a:xfrm>
          <a:prstGeom prst="rect">
            <a:avLst/>
          </a:prstGeom>
          <a:solidFill>
            <a:srgbClr val="515151">
              <a:alpha val="66275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kumimoji="1" lang="ko-KR" altLang="en-US" sz="1463" kern="0" dirty="0">
              <a:solidFill>
                <a:srgbClr val="FF8846"/>
              </a:solidFill>
              <a:latin typeface="맑은 고딕"/>
              <a:ea typeface="맑은 고딕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5FBF63-0668-204F-8163-6205E75DDE29}"/>
              </a:ext>
            </a:extLst>
          </p:cNvPr>
          <p:cNvSpPr txBox="1"/>
          <p:nvPr/>
        </p:nvSpPr>
        <p:spPr>
          <a:xfrm>
            <a:off x="3675234" y="3074285"/>
            <a:ext cx="481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4000" b="1" kern="0" dirty="0">
                <a:solidFill>
                  <a:sysClr val="window" lastClr="FFFFFF"/>
                </a:solidFill>
                <a:latin typeface="맑은 고딕"/>
                <a:cs typeface="Calibri" panose="020F0502020204030204" pitchFamily="34" charset="0"/>
              </a:rPr>
              <a:t>THANK YOU</a:t>
            </a:r>
            <a:endParaRPr lang="ko-KR" altLang="en-US" sz="4000" b="1" kern="0" dirty="0">
              <a:solidFill>
                <a:sysClr val="window" lastClr="FFFFFF"/>
              </a:solidFill>
              <a:latin typeface="맑은 고딕"/>
              <a:cs typeface="Calibri" panose="020F0502020204030204" pitchFamily="34" charset="0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065608" y="3866371"/>
            <a:ext cx="399300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4" name="그룹 3"/>
          <p:cNvGrpSpPr/>
          <p:nvPr/>
        </p:nvGrpSpPr>
        <p:grpSpPr>
          <a:xfrm>
            <a:off x="939267" y="5449197"/>
            <a:ext cx="3842283" cy="949646"/>
            <a:chOff x="491592" y="5352710"/>
            <a:chExt cx="4287709" cy="949647"/>
          </a:xfrm>
        </p:grpSpPr>
        <p:pic>
          <p:nvPicPr>
            <p:cNvPr id="16" name="Graphic 19" descr="Envelope">
              <a:extLst>
                <a:ext uri="{FF2B5EF4-FFF2-40B4-BE49-F238E27FC236}">
                  <a16:creationId xmlns:a16="http://schemas.microsoft.com/office/drawing/2014/main" id="{45C31F74-947D-6949-9C0F-88693B558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93" y="5711691"/>
              <a:ext cx="269775" cy="218900"/>
            </a:xfrm>
            <a:prstGeom prst="rect">
              <a:avLst/>
            </a:prstGeom>
            <a:noFill/>
          </p:spPr>
        </p:pic>
        <p:pic>
          <p:nvPicPr>
            <p:cNvPr id="17" name="Graphic 21" descr="World">
              <a:extLst>
                <a:ext uri="{FF2B5EF4-FFF2-40B4-BE49-F238E27FC236}">
                  <a16:creationId xmlns:a16="http://schemas.microsoft.com/office/drawing/2014/main" id="{D979C15B-5B35-A741-AD73-5FF80B556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592" y="6054707"/>
              <a:ext cx="285108" cy="231342"/>
            </a:xfrm>
            <a:prstGeom prst="rect">
              <a:avLst/>
            </a:prstGeom>
            <a:noFill/>
          </p:spPr>
        </p:pic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048E25AD-1B17-414A-84F1-225DEE9D2B8C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27274" y="6054707"/>
              <a:ext cx="3952027" cy="2476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</a:t>
              </a:r>
              <a:r>
                <a:rPr lang="en-US" altLang="ko-K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didalliance.org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Placeholder 18">
              <a:extLst>
                <a:ext uri="{FF2B5EF4-FFF2-40B4-BE49-F238E27FC236}">
                  <a16:creationId xmlns:a16="http://schemas.microsoft.com/office/drawing/2014/main" id="{56C17747-7BDE-B945-A90C-34EBFE4C43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27274" y="5704041"/>
              <a:ext cx="3952027" cy="2476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hackathon@didalliance.org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Placeholder 18">
              <a:extLst>
                <a:ext uri="{FF2B5EF4-FFF2-40B4-BE49-F238E27FC236}">
                  <a16:creationId xmlns:a16="http://schemas.microsoft.com/office/drawing/2014/main" id="{DDA5FE65-7301-2A47-859C-7C5B5A63948D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8793" y="5352710"/>
              <a:ext cx="998391" cy="247650"/>
            </a:xfrm>
            <a:prstGeom prst="rect">
              <a:avLst/>
            </a:prstGeom>
            <a:noFill/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lang="en-US" sz="1400" kern="120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20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8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lang="en-ZA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1" b="1" dirty="0">
                  <a:latin typeface="Calibri" panose="020F0502020204030204" pitchFamily="34" charset="0"/>
                  <a:cs typeface="Calibri" panose="020F0502020204030204" pitchFamily="34" charset="0"/>
                </a:rPr>
                <a:t>Contact 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0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21173</TotalTime>
  <Words>310</Words>
  <Application>Microsoft Office PowerPoint</Application>
  <PresentationFormat>와이드스크린</PresentationFormat>
  <Paragraphs>86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나눔스퀘어라운드 ExtraBold</vt:lpstr>
      <vt:lpstr>맑은 고딕</vt:lpstr>
      <vt:lpstr>Arial</vt:lpstr>
      <vt:lpstr>Calibri</vt:lpstr>
      <vt:lpstr>Copperplate Gothic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user;이기혁</dc:creator>
  <cp:lastModifiedBy>yjlee6355</cp:lastModifiedBy>
  <cp:revision>1607</cp:revision>
  <cp:lastPrinted>2025-03-14T07:27:28Z</cp:lastPrinted>
  <dcterms:created xsi:type="dcterms:W3CDTF">2022-01-06T04:25:31Z</dcterms:created>
  <dcterms:modified xsi:type="dcterms:W3CDTF">2025-05-23T02:14:12Z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C:\Users\steve\Downloads\한국디지털인증협회 소개서_v0.75_20220613.pptx</vt:lpwstr>
  </property>
</Properties>
</file>